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4" r:id="rId3"/>
    <p:sldId id="265" r:id="rId4"/>
    <p:sldId id="268" r:id="rId5"/>
    <p:sldId id="288" r:id="rId6"/>
    <p:sldId id="261" r:id="rId7"/>
    <p:sldId id="281" r:id="rId8"/>
    <p:sldId id="280" r:id="rId9"/>
    <p:sldId id="276" r:id="rId10"/>
    <p:sldId id="266" r:id="rId11"/>
    <p:sldId id="283" r:id="rId12"/>
    <p:sldId id="285" r:id="rId13"/>
    <p:sldId id="284" r:id="rId14"/>
    <p:sldId id="260" r:id="rId15"/>
    <p:sldId id="286" r:id="rId16"/>
    <p:sldId id="267" r:id="rId17"/>
    <p:sldId id="282" r:id="rId18"/>
    <p:sldId id="277" r:id="rId19"/>
    <p:sldId id="278" r:id="rId20"/>
    <p:sldId id="269" r:id="rId21"/>
    <p:sldId id="279" r:id="rId22"/>
    <p:sldId id="263" r:id="rId23"/>
    <p:sldId id="287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90000"/>
    <a:srgbClr val="00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25.09.2015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25.09.2015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greatbook.ru/" TargetMode="External"/><Relationship Id="rId2" Type="http://schemas.openxmlformats.org/officeDocument/2006/relationships/hyperlink" Target="http://www.sedmitza.ru/text/2840198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alayaencyklopediy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332656"/>
            <a:ext cx="7772400" cy="2016224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latin typeface="+mn-lt"/>
              </a:rPr>
              <a:t>«</a:t>
            </a:r>
            <a:r>
              <a:rPr lang="ru-RU" sz="4800" b="1" dirty="0" smtClean="0">
                <a:latin typeface="+mn-lt"/>
              </a:rPr>
              <a:t>Большая </a:t>
            </a:r>
            <a:r>
              <a:rPr lang="ru-RU" sz="4800" b="1" dirty="0" smtClean="0">
                <a:latin typeface="+mn-lt"/>
              </a:rPr>
              <a:t>Российская </a:t>
            </a:r>
            <a:r>
              <a:rPr lang="ru-RU" sz="4800" b="1" dirty="0" smtClean="0">
                <a:latin typeface="+mn-lt"/>
              </a:rPr>
              <a:t>энциклопедия</a:t>
            </a:r>
            <a:r>
              <a:rPr lang="ru-RU" sz="4800" b="1" dirty="0" smtClean="0">
                <a:latin typeface="+mn-lt"/>
              </a:rPr>
              <a:t>»</a:t>
            </a:r>
            <a:endParaRPr lang="ru-RU" sz="4800" b="1" dirty="0">
              <a:latin typeface="+mn-lt"/>
            </a:endParaRPr>
          </a:p>
        </p:txBody>
      </p:sp>
      <p:pic>
        <p:nvPicPr>
          <p:cNvPr id="1027" name="Picture 3" descr="C:\Users\e.vaseneva\Pictures\книги\knigi.jpg"/>
          <p:cNvPicPr>
            <a:picLocks noChangeAspect="1" noChangeArrowheads="1"/>
          </p:cNvPicPr>
          <p:nvPr/>
        </p:nvPicPr>
        <p:blipFill>
          <a:blip r:embed="rId2" cstate="print"/>
          <a:srcRect b="34391"/>
          <a:stretch>
            <a:fillRect/>
          </a:stretch>
        </p:blipFill>
        <p:spPr bwMode="auto">
          <a:xfrm>
            <a:off x="0" y="2841224"/>
            <a:ext cx="9144000" cy="40167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6113512"/>
            <a:ext cx="5904656" cy="74448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990000"/>
                </a:solidFill>
                <a:effectLst>
                  <a:glow rad="228600">
                    <a:srgbClr val="FFFFFF"/>
                  </a:glow>
                </a:effectLst>
              </a:rPr>
              <a:t>К </a:t>
            </a:r>
            <a:r>
              <a:rPr lang="ru-RU" sz="2800" b="1" dirty="0" smtClean="0">
                <a:solidFill>
                  <a:srgbClr val="990000"/>
                </a:solidFill>
                <a:effectLst>
                  <a:glow rad="228600">
                    <a:srgbClr val="FFFFFF"/>
                  </a:glow>
                </a:effectLst>
              </a:rPr>
              <a:t> 90-летию  и</a:t>
            </a:r>
            <a:r>
              <a:rPr lang="ru-RU" sz="2800" b="1" dirty="0" smtClean="0">
                <a:solidFill>
                  <a:srgbClr val="990000"/>
                </a:solidFill>
                <a:effectLst>
                  <a:glow rad="228600">
                    <a:srgbClr val="FFFFFF"/>
                  </a:glow>
                </a:effectLst>
              </a:rPr>
              <a:t>здательства</a:t>
            </a:r>
            <a:endParaRPr lang="ru-RU" sz="2800" b="1" dirty="0">
              <a:solidFill>
                <a:srgbClr val="990000"/>
              </a:solidFill>
              <a:effectLst>
                <a:glow rad="228600">
                  <a:srgbClr val="FFFFFF"/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 descr="C:\Users\e.vaseneva\Pictures\книги\img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0"/>
            <a:ext cx="6933456" cy="90872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+mn-lt"/>
              </a:rPr>
              <a:t>История издательства</a:t>
            </a:r>
            <a:endParaRPr lang="ru-RU" sz="36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980728"/>
            <a:ext cx="7920880" cy="201622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Calibri" pitchFamily="34" charset="0"/>
              </a:rPr>
              <a:t>Годом образования издательства </a:t>
            </a:r>
            <a:r>
              <a:rPr lang="ru-RU" b="1" dirty="0" smtClean="0">
                <a:latin typeface="Calibri" pitchFamily="34" charset="0"/>
              </a:rPr>
              <a:t>считается </a:t>
            </a:r>
            <a:r>
              <a:rPr lang="ru-RU" b="1" dirty="0" smtClean="0">
                <a:latin typeface="Calibri" pitchFamily="34" charset="0"/>
              </a:rPr>
              <a:t>1925-й. Однако сама идея издания «Большой Советской энциклопедии» (БСЭ) впервые возникла в Госиздате в 1923 году по инициативе академика </a:t>
            </a:r>
            <a:r>
              <a:rPr lang="ru-RU" b="1" dirty="0" err="1" smtClean="0">
                <a:latin typeface="Calibri" pitchFamily="34" charset="0"/>
              </a:rPr>
              <a:t>Отто</a:t>
            </a:r>
            <a:r>
              <a:rPr lang="ru-RU" b="1" dirty="0" smtClean="0">
                <a:latin typeface="Calibri" pitchFamily="34" charset="0"/>
              </a:rPr>
              <a:t> Юльевича Шмидта. В инициативную группу вошли также М.Н. Покровский, Н.Л. Мещеряков, В.Я. Брюсов </a:t>
            </a:r>
            <a:r>
              <a:rPr lang="ru-RU" b="1" dirty="0" smtClean="0">
                <a:latin typeface="Calibri" pitchFamily="34" charset="0"/>
              </a:rPr>
              <a:t>и </a:t>
            </a:r>
            <a:r>
              <a:rPr lang="ru-RU" b="1" dirty="0" smtClean="0">
                <a:latin typeface="Calibri" pitchFamily="34" charset="0"/>
              </a:rPr>
              <a:t>др.</a:t>
            </a:r>
          </a:p>
          <a:p>
            <a:endParaRPr lang="ru-RU" dirty="0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539552" y="3068960"/>
            <a:ext cx="7704856" cy="2736304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lang="ru-RU" sz="2600" b="1" dirty="0" smtClean="0">
                <a:latin typeface="Calibri" pitchFamily="34" charset="0"/>
              </a:rPr>
              <a:t>К началу 1924 года инициативная группа проделала значительную работу по определению плана и типа издания.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endParaRPr lang="ru-RU" sz="2600" b="1" dirty="0" smtClean="0">
              <a:latin typeface="Calibri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lang="ru-RU" sz="2600" b="1" dirty="0" smtClean="0">
                <a:latin typeface="Calibri" pitchFamily="34" charset="0"/>
              </a:rPr>
              <a:t>О.Ю. Шмидт, назначенный главным редактором «БСЭ», принял на себя ответственность за ее содержание, подбор авторов, организацию редакций. Предполагалось создать издание в 20-25 томах.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e.vaseneva\Pictures\книги\img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76672"/>
            <a:ext cx="8280920" cy="49685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libri" pitchFamily="34" charset="0"/>
              </a:rPr>
              <a:t>В </a:t>
            </a:r>
            <a:r>
              <a:rPr lang="ru-RU" sz="2400" b="1" dirty="0" smtClean="0">
                <a:solidFill>
                  <a:srgbClr val="990000"/>
                </a:solidFill>
                <a:latin typeface="Calibri" pitchFamily="34" charset="0"/>
              </a:rPr>
              <a:t>1925</a:t>
            </a:r>
            <a:r>
              <a:rPr lang="ru-RU" sz="2400" b="1" dirty="0" smtClean="0">
                <a:latin typeface="Calibri" pitchFamily="34" charset="0"/>
              </a:rPr>
              <a:t> году специально для подготовки и издания «БСЭ» было учреждено </a:t>
            </a:r>
            <a:r>
              <a:rPr lang="ru-RU" sz="2400" b="1" dirty="0" smtClean="0">
                <a:solidFill>
                  <a:srgbClr val="990000"/>
                </a:solidFill>
                <a:latin typeface="Calibri" pitchFamily="34" charset="0"/>
              </a:rPr>
              <a:t>«Государственное научное издательство «Большая Советская Энциклопедия»</a:t>
            </a:r>
            <a:r>
              <a:rPr lang="ru-RU" sz="2400" b="1" dirty="0" smtClean="0">
                <a:latin typeface="Calibri" pitchFamily="34" charset="0"/>
              </a:rPr>
              <a:t>.</a:t>
            </a:r>
          </a:p>
          <a:p>
            <a:pPr marL="0" indent="0">
              <a:buNone/>
            </a:pPr>
            <a:r>
              <a:rPr lang="ru-RU" sz="2400" b="1" dirty="0" smtClean="0">
                <a:latin typeface="Calibri" pitchFamily="34" charset="0"/>
              </a:rPr>
              <a:t>Параллельно с «БСЭ» начался выпуск универсальных энциклопедических словарей и справочников, крупнейших отраслевых энциклопедий довоенного времени, а также региональных энциклопедий.</a:t>
            </a:r>
          </a:p>
          <a:p>
            <a:pPr marL="0" indent="0">
              <a:buNone/>
            </a:pPr>
            <a:r>
              <a:rPr lang="ru-RU" sz="2400" b="1" dirty="0" smtClean="0">
                <a:latin typeface="Calibri" pitchFamily="34" charset="0"/>
              </a:rPr>
              <a:t>К написанию статей, научному руководству и редактированию привлекались крупнейшие ученые страны. Первое издание БСЭ готовилось при непосредственном руководстве и участии Н.И. Бухарина и других видных партийных деятелей, многие из которых позднее были «развенчаны» и репрессированы.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5544616" cy="86409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+mn-lt"/>
              </a:rPr>
              <a:t>Вехи истории</a:t>
            </a:r>
            <a:endParaRPr lang="ru-RU" sz="32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908720"/>
            <a:ext cx="8424936" cy="5805264"/>
          </a:xfrm>
        </p:spPr>
        <p:txBody>
          <a:bodyPr>
            <a:normAutofit fontScale="77500" lnSpcReduction="20000"/>
          </a:bodyPr>
          <a:lstStyle/>
          <a:p>
            <a:pPr marL="0" indent="174625">
              <a:buNone/>
            </a:pPr>
            <a:r>
              <a:rPr lang="ru-RU" sz="3100" b="1" dirty="0" smtClean="0">
                <a:solidFill>
                  <a:srgbClr val="990000"/>
                </a:solidFill>
                <a:latin typeface="Calibri" pitchFamily="34" charset="0"/>
              </a:rPr>
              <a:t>1925</a:t>
            </a:r>
            <a:r>
              <a:rPr lang="ru-RU" b="1" dirty="0" smtClean="0">
                <a:latin typeface="Calibri" pitchFamily="34" charset="0"/>
              </a:rPr>
              <a:t> — основано акционерное общество «Советская энциклопедия» для выпуска 1-го издания Большой советской энциклопедии.</a:t>
            </a:r>
          </a:p>
          <a:p>
            <a:pPr marL="0" indent="174625">
              <a:buNone/>
            </a:pPr>
            <a:r>
              <a:rPr lang="ru-RU" sz="3100" b="1" dirty="0" smtClean="0">
                <a:solidFill>
                  <a:srgbClr val="990000"/>
                </a:solidFill>
                <a:latin typeface="Calibri" pitchFamily="34" charset="0"/>
              </a:rPr>
              <a:t>1930—1935 </a:t>
            </a:r>
            <a:r>
              <a:rPr lang="ru-RU" b="1" dirty="0" smtClean="0">
                <a:latin typeface="Calibri" pitchFamily="34" charset="0"/>
              </a:rPr>
              <a:t>— Государственное словарно-энциклопедическое издательство.</a:t>
            </a:r>
          </a:p>
          <a:p>
            <a:pPr marL="0" indent="174625">
              <a:buNone/>
            </a:pPr>
            <a:r>
              <a:rPr lang="ru-RU" sz="3100" b="1" dirty="0" smtClean="0">
                <a:solidFill>
                  <a:srgbClr val="990000"/>
                </a:solidFill>
                <a:latin typeface="Calibri" pitchFamily="34" charset="0"/>
              </a:rPr>
              <a:t>1935—1949 </a:t>
            </a:r>
            <a:r>
              <a:rPr lang="ru-RU" b="1" dirty="0" smtClean="0">
                <a:latin typeface="Calibri" pitchFamily="34" charset="0"/>
              </a:rPr>
              <a:t>— Государственный институт «Советская энциклопедия».</a:t>
            </a:r>
          </a:p>
          <a:p>
            <a:pPr marL="0" indent="174625">
              <a:buNone/>
            </a:pPr>
            <a:r>
              <a:rPr lang="ru-RU" sz="3100" b="1" dirty="0" smtClean="0">
                <a:solidFill>
                  <a:srgbClr val="990000"/>
                </a:solidFill>
                <a:latin typeface="Calibri" pitchFamily="34" charset="0"/>
              </a:rPr>
              <a:t>1949—1959 </a:t>
            </a:r>
            <a:r>
              <a:rPr lang="ru-RU" b="1" dirty="0" smtClean="0">
                <a:latin typeface="Calibri" pitchFamily="34" charset="0"/>
              </a:rPr>
              <a:t>— Государственное научное издательство «Большая советская энциклопедия».</a:t>
            </a:r>
          </a:p>
          <a:p>
            <a:pPr marL="0" indent="174625">
              <a:buNone/>
            </a:pPr>
            <a:r>
              <a:rPr lang="ru-RU" sz="3100" b="1" dirty="0" smtClean="0">
                <a:solidFill>
                  <a:srgbClr val="990000"/>
                </a:solidFill>
                <a:latin typeface="Calibri" pitchFamily="34" charset="0"/>
              </a:rPr>
              <a:t>1959—1963 </a:t>
            </a:r>
            <a:r>
              <a:rPr lang="ru-RU" b="1" dirty="0" smtClean="0">
                <a:latin typeface="Calibri" pitchFamily="34" charset="0"/>
              </a:rPr>
              <a:t>— Государственное научное издательство «Советская энциклопедия».</a:t>
            </a:r>
          </a:p>
          <a:p>
            <a:pPr marL="0" indent="174625">
              <a:buNone/>
            </a:pPr>
            <a:r>
              <a:rPr lang="ru-RU" sz="3100" b="1" dirty="0" smtClean="0">
                <a:solidFill>
                  <a:srgbClr val="990000"/>
                </a:solidFill>
                <a:latin typeface="Calibri" pitchFamily="34" charset="0"/>
              </a:rPr>
              <a:t>1963</a:t>
            </a:r>
            <a:r>
              <a:rPr lang="ru-RU" b="1" dirty="0" smtClean="0">
                <a:latin typeface="Calibri" pitchFamily="34" charset="0"/>
              </a:rPr>
              <a:t> — слияние с Государственным издательством иностранных и национальных словарей, редакциями научно-технических словарей </a:t>
            </a:r>
            <a:r>
              <a:rPr lang="ru-RU" b="1" dirty="0" err="1" smtClean="0">
                <a:latin typeface="Calibri" pitchFamily="34" charset="0"/>
              </a:rPr>
              <a:t>Физматгиза</a:t>
            </a:r>
            <a:r>
              <a:rPr lang="ru-RU" b="1" dirty="0" smtClean="0">
                <a:latin typeface="Calibri" pitchFamily="34" charset="0"/>
              </a:rPr>
              <a:t>.</a:t>
            </a:r>
          </a:p>
          <a:p>
            <a:pPr marL="0" indent="174625">
              <a:buNone/>
            </a:pPr>
            <a:r>
              <a:rPr lang="ru-RU" sz="3100" b="1" dirty="0" smtClean="0">
                <a:solidFill>
                  <a:srgbClr val="990000"/>
                </a:solidFill>
                <a:latin typeface="Calibri" pitchFamily="34" charset="0"/>
              </a:rPr>
              <a:t>1963—1991</a:t>
            </a:r>
            <a:r>
              <a:rPr lang="ru-RU" b="1" dirty="0" smtClean="0">
                <a:latin typeface="Calibri" pitchFamily="34" charset="0"/>
              </a:rPr>
              <a:t> — издательство «Советская энциклопедия».</a:t>
            </a:r>
          </a:p>
          <a:p>
            <a:pPr marL="0" indent="174625">
              <a:buNone/>
            </a:pPr>
            <a:r>
              <a:rPr lang="ru-RU" b="1" dirty="0" smtClean="0">
                <a:latin typeface="Calibri" pitchFamily="34" charset="0"/>
              </a:rPr>
              <a:t>C </a:t>
            </a:r>
            <a:r>
              <a:rPr lang="ru-RU" sz="3100" b="1" dirty="0" smtClean="0">
                <a:solidFill>
                  <a:srgbClr val="990000"/>
                </a:solidFill>
                <a:latin typeface="Calibri" pitchFamily="34" charset="0"/>
              </a:rPr>
              <a:t>1991</a:t>
            </a:r>
            <a:r>
              <a:rPr lang="ru-RU" b="1" dirty="0" smtClean="0">
                <a:latin typeface="Calibri" pitchFamily="34" charset="0"/>
              </a:rPr>
              <a:t> года — Научное издательство «Большая Российская энциклопедия».</a:t>
            </a:r>
          </a:p>
          <a:p>
            <a:pPr marL="0" indent="174625">
              <a:buNone/>
            </a:pPr>
            <a:r>
              <a:rPr lang="ru-RU" b="1" dirty="0" smtClean="0">
                <a:latin typeface="Calibri" pitchFamily="34" charset="0"/>
              </a:rPr>
              <a:t>C </a:t>
            </a:r>
            <a:r>
              <a:rPr lang="ru-RU" sz="3100" b="1" dirty="0" smtClean="0">
                <a:solidFill>
                  <a:srgbClr val="990000"/>
                </a:solidFill>
                <a:latin typeface="Calibri" pitchFamily="34" charset="0"/>
              </a:rPr>
              <a:t>2005</a:t>
            </a:r>
            <a:r>
              <a:rPr lang="ru-RU" b="1" dirty="0" smtClean="0">
                <a:latin typeface="Calibri" pitchFamily="34" charset="0"/>
              </a:rPr>
              <a:t> года – ОАО «Научное издательство «Большая Российская энциклопедия».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3"/>
          <p:cNvSpPr>
            <a:spLocks noGrp="1"/>
          </p:cNvSpPr>
          <p:nvPr>
            <p:ph type="title"/>
          </p:nvPr>
        </p:nvSpPr>
        <p:spPr>
          <a:xfrm>
            <a:off x="179512" y="620688"/>
            <a:ext cx="864096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/>
              <a:t>Универсальные</a:t>
            </a:r>
            <a:r>
              <a:rPr lang="ru-RU" sz="2800" b="1" dirty="0" smtClean="0"/>
              <a:t> </a:t>
            </a:r>
            <a:r>
              <a:rPr lang="ru-RU" sz="3200" b="1" dirty="0" smtClean="0"/>
              <a:t>многотомные</a:t>
            </a:r>
            <a:r>
              <a:rPr lang="ru-RU" sz="2800" b="1" dirty="0" smtClean="0"/>
              <a:t> </a:t>
            </a:r>
            <a:r>
              <a:rPr lang="ru-RU" sz="3100" b="1" dirty="0" smtClean="0"/>
              <a:t>энциклопедии</a:t>
            </a:r>
            <a:endParaRPr lang="ru-RU" sz="2800" b="1" dirty="0"/>
          </a:p>
        </p:txBody>
      </p:sp>
      <p:pic>
        <p:nvPicPr>
          <p:cNvPr id="4" name="Picture 2" descr="http://static2.ozone.ru/multimedia/books_covers/1010614197.jpg"/>
          <p:cNvPicPr>
            <a:picLocks noChangeAspect="1" noChangeArrowheads="1"/>
          </p:cNvPicPr>
          <p:nvPr/>
        </p:nvPicPr>
        <p:blipFill>
          <a:blip r:embed="rId2" cstate="print"/>
          <a:srcRect t="7349" b="3730"/>
          <a:stretch>
            <a:fillRect/>
          </a:stretch>
        </p:blipFill>
        <p:spPr bwMode="auto">
          <a:xfrm>
            <a:off x="539552" y="2780928"/>
            <a:ext cx="2707987" cy="2407968"/>
          </a:xfrm>
          <a:prstGeom prst="rect">
            <a:avLst/>
          </a:prstGeom>
          <a:noFill/>
        </p:spPr>
      </p:pic>
      <p:pic>
        <p:nvPicPr>
          <p:cNvPr id="41988" name="Picture 4" descr="http://www.encyclopedia.ru/upload/iblock/d3a/m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636912"/>
            <a:ext cx="2448272" cy="2093274"/>
          </a:xfrm>
          <a:prstGeom prst="rect">
            <a:avLst/>
          </a:prstGeom>
          <a:noFill/>
        </p:spPr>
      </p:pic>
      <p:pic>
        <p:nvPicPr>
          <p:cNvPr id="41990" name="Picture 6" descr="http://www.rudata.ru/w/images/c/cf/%D0%9A%D1%80%D0%B0%D1%82%D0%BA%D0%B0%D1%8F_%D0%A0%D0%BE%D1%81%D1%81%D0%B8%D0%B9%D1%81%D0%BA%D0%B0%D1%8F_%D1%8D%D0%BD%D1%86%D0%B8%D0%BA%D0%BB%D0%BE%D0%BF%D0%B5%D0%B4%D0%B8%D1%8F_%D0%BA%D0%BD%D0%B8%D0%B3%D0%B0.jpg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5940152" y="4406508"/>
            <a:ext cx="1864252" cy="2451492"/>
          </a:xfrm>
          <a:prstGeom prst="rect">
            <a:avLst/>
          </a:prstGeom>
          <a:noFill/>
        </p:spPr>
      </p:pic>
      <p:pic>
        <p:nvPicPr>
          <p:cNvPr id="8" name="Picture 2" descr="http://www.encyclopedia.ru/upload/resizer2/1_661cb60fe980ce0cc382e050b854ccb3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850"/>
          <a:stretch>
            <a:fillRect/>
          </a:stretch>
        </p:blipFill>
        <p:spPr bwMode="auto">
          <a:xfrm>
            <a:off x="2123728" y="4653136"/>
            <a:ext cx="2995092" cy="2028674"/>
          </a:xfrm>
          <a:prstGeom prst="rect">
            <a:avLst/>
          </a:prstGeom>
          <a:noFill/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395536" y="1340768"/>
            <a:ext cx="8064896" cy="1080120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ru-RU" sz="2800" b="1" dirty="0" smtClean="0">
                <a:latin typeface="Calibri" pitchFamily="34" charset="0"/>
              </a:rPr>
              <a:t>В издательстве вышло около 800 энциклопедических изданий и универсальных словарей практически по всем отраслям знаний общим тиражом более 130 млн. экземпляров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lexema.gr/ru/wp-content/uploads/sites/2/nggallery/slovar_ru/8_B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3162256"/>
            <a:ext cx="2688398" cy="34831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99" name="Picture 3" descr="C:\Users\ТЕХПРОМ\Downloads\100597605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898" r="15467"/>
          <a:stretch>
            <a:fillRect/>
          </a:stretch>
        </p:blipFill>
        <p:spPr bwMode="auto">
          <a:xfrm>
            <a:off x="2699792" y="1628800"/>
            <a:ext cx="2664296" cy="3476607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548680"/>
            <a:ext cx="8445624" cy="106984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+mn-lt"/>
              </a:rPr>
              <a:t>Универсальные </a:t>
            </a:r>
            <a:br>
              <a:rPr lang="ru-RU" sz="2800" b="1" dirty="0" smtClean="0">
                <a:latin typeface="+mn-lt"/>
              </a:rPr>
            </a:br>
            <a:r>
              <a:rPr lang="ru-RU" sz="2800" b="1" dirty="0" smtClean="0">
                <a:latin typeface="+mn-lt"/>
              </a:rPr>
              <a:t>энциклопедические словари</a:t>
            </a:r>
          </a:p>
        </p:txBody>
      </p:sp>
      <p:pic>
        <p:nvPicPr>
          <p:cNvPr id="24580" name="Picture 4" descr="http://greatbook.ru/jgal/image.raw?view=image&amp;type=img&amp;id=6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780928"/>
            <a:ext cx="2886075" cy="381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582" name="Picture 6" descr="http://www.junkievideogames.ru/xml_my_shop_new/img/152848.jpg"/>
          <p:cNvPicPr>
            <a:picLocks noChangeAspect="1" noChangeArrowheads="1"/>
          </p:cNvPicPr>
          <p:nvPr/>
        </p:nvPicPr>
        <p:blipFill>
          <a:blip r:embed="rId5" cstate="print"/>
          <a:srcRect l="3283"/>
          <a:stretch>
            <a:fillRect/>
          </a:stretch>
        </p:blipFill>
        <p:spPr bwMode="auto">
          <a:xfrm>
            <a:off x="6804248" y="1700808"/>
            <a:ext cx="2121024" cy="28399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106984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+mn-lt"/>
              </a:rPr>
              <a:t>Отраслевые энциклопедии и энциклопедические словари</a:t>
            </a:r>
            <a:endParaRPr lang="ru-RU" sz="2800" b="1" dirty="0">
              <a:latin typeface="+mn-lt"/>
            </a:endParaRPr>
          </a:p>
        </p:txBody>
      </p:sp>
      <p:pic>
        <p:nvPicPr>
          <p:cNvPr id="38914" name="Picture 2" descr="http://54.img.avito.st/640x480/409343154.jpg"/>
          <p:cNvPicPr>
            <a:picLocks noChangeAspect="1" noChangeArrowheads="1"/>
          </p:cNvPicPr>
          <p:nvPr/>
        </p:nvPicPr>
        <p:blipFill>
          <a:blip r:embed="rId2" cstate="print"/>
          <a:srcRect l="5964" r="4569" b="8651"/>
          <a:stretch>
            <a:fillRect/>
          </a:stretch>
        </p:blipFill>
        <p:spPr bwMode="auto">
          <a:xfrm>
            <a:off x="467544" y="1772816"/>
            <a:ext cx="2160240" cy="2808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8918" name="Picture 6" descr="http://cv01.twirpx.net/0734/0734481.jpg"/>
          <p:cNvPicPr>
            <a:picLocks noChangeAspect="1" noChangeArrowheads="1"/>
          </p:cNvPicPr>
          <p:nvPr/>
        </p:nvPicPr>
        <p:blipFill>
          <a:blip r:embed="rId3" cstate="print"/>
          <a:srcRect b="5501"/>
          <a:stretch>
            <a:fillRect/>
          </a:stretch>
        </p:blipFill>
        <p:spPr bwMode="auto">
          <a:xfrm>
            <a:off x="6588224" y="1772816"/>
            <a:ext cx="2216020" cy="27363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8920" name="Picture 8" descr="http://istudy.su/wp-content/uploads/2013/03/%D0%A5%D0%B8%D0%BC%D0%B8%D1%87%D0%B5%D1%81%D0%BA%D0%B8%D0%B9-%D1%8D%D0%BD%D1%86%D0%B8%D0%BA%D0%BB%D0%BE%D0%BF%D0%B5%D0%B4%D0%B8%D1%87%D0%B5%D1%81%D0%BA%D0%B8%D0%B9-%D1%81%D0%BB%D0%BE%D0%B2%D0%B0%D1%80%D1%8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1772816"/>
            <a:ext cx="2129379" cy="27575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8922" name="Picture 10" descr="http://www.nlr.ru/ibo_ws/_aspid/_record_images/2/FES89_cov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3501008"/>
            <a:ext cx="2190750" cy="30384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8916" name="Picture 4" descr="http://www.encyclopedia.ru/upload/iblock/33f/1000802019.jpg"/>
          <p:cNvPicPr>
            <a:picLocks noChangeAspect="1" noChangeArrowheads="1"/>
          </p:cNvPicPr>
          <p:nvPr/>
        </p:nvPicPr>
        <p:blipFill>
          <a:blip r:embed="rId6" cstate="print"/>
          <a:srcRect l="5952"/>
          <a:stretch>
            <a:fillRect/>
          </a:stretch>
        </p:blipFill>
        <p:spPr bwMode="auto">
          <a:xfrm>
            <a:off x="2051720" y="3501008"/>
            <a:ext cx="2275452" cy="30243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458" name="Picture 2" descr="http://m.dev-pg21.srv43.ru/userfiles/picitem/img-20140208203423-349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070" r="19889" b="50097"/>
          <a:stretch>
            <a:fillRect/>
          </a:stretch>
        </p:blipFill>
        <p:spPr bwMode="auto">
          <a:xfrm>
            <a:off x="467544" y="5301208"/>
            <a:ext cx="1296144" cy="1212980"/>
          </a:xfrm>
          <a:prstGeom prst="rect">
            <a:avLst/>
          </a:prstGeom>
          <a:noFill/>
        </p:spPr>
      </p:pic>
      <p:pic>
        <p:nvPicPr>
          <p:cNvPr id="19460" name="Picture 4" descr="http://m.dev-pg21.srv43.ru/userfiles/picitem/img-20140208203423-349.jpg"/>
          <p:cNvPicPr>
            <a:picLocks noChangeAspect="1" noChangeArrowheads="1"/>
          </p:cNvPicPr>
          <p:nvPr/>
        </p:nvPicPr>
        <p:blipFill>
          <a:blip r:embed="rId7" cstate="print"/>
          <a:srcRect l="18367" t="50714" r="51021"/>
          <a:stretch>
            <a:fillRect/>
          </a:stretch>
        </p:blipFill>
        <p:spPr bwMode="auto">
          <a:xfrm>
            <a:off x="7524327" y="4797152"/>
            <a:ext cx="1270203" cy="1152128"/>
          </a:xfrm>
          <a:prstGeom prst="rect">
            <a:avLst/>
          </a:prstGeom>
          <a:noFill/>
        </p:spPr>
      </p:pic>
      <p:pic>
        <p:nvPicPr>
          <p:cNvPr id="19462" name="Picture 6" descr="http://m.dev-pg21.srv43.ru/userfiles/picitem/img-20140208203423-349.jpg"/>
          <p:cNvPicPr>
            <a:picLocks noChangeAspect="1" noChangeArrowheads="1"/>
          </p:cNvPicPr>
          <p:nvPr/>
        </p:nvPicPr>
        <p:blipFill>
          <a:blip r:embed="rId7" cstate="print"/>
          <a:srcRect l="50000" t="51532" r="19355"/>
          <a:stretch>
            <a:fillRect/>
          </a:stretch>
        </p:blipFill>
        <p:spPr bwMode="auto">
          <a:xfrm>
            <a:off x="7740352" y="692696"/>
            <a:ext cx="1080120" cy="962420"/>
          </a:xfrm>
          <a:prstGeom prst="rect">
            <a:avLst/>
          </a:prstGeom>
          <a:noFill/>
        </p:spPr>
      </p:pic>
      <p:pic>
        <p:nvPicPr>
          <p:cNvPr id="19464" name="Picture 8" descr="http://m.dev-pg21.srv43.ru/userfiles/picitem/img-20140208203423-349.jpg"/>
          <p:cNvPicPr>
            <a:picLocks noChangeAspect="1" noChangeArrowheads="1"/>
          </p:cNvPicPr>
          <p:nvPr/>
        </p:nvPicPr>
        <p:blipFill>
          <a:blip r:embed="rId7" cstate="print"/>
          <a:srcRect l="20231" r="51020" b="50861"/>
          <a:stretch>
            <a:fillRect/>
          </a:stretch>
        </p:blipFill>
        <p:spPr bwMode="auto">
          <a:xfrm>
            <a:off x="395536" y="476672"/>
            <a:ext cx="1224136" cy="11787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06984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+mn-lt"/>
              </a:rPr>
              <a:t>Тематические энциклопедии и энциклопедические словари</a:t>
            </a:r>
            <a:endParaRPr lang="ru-RU" sz="2800" b="1" dirty="0">
              <a:latin typeface="+mn-lt"/>
            </a:endParaRPr>
          </a:p>
        </p:txBody>
      </p:sp>
      <p:pic>
        <p:nvPicPr>
          <p:cNvPr id="37890" name="Picture 2" descr="http://padabum.com/pics/17319.jpg"/>
          <p:cNvPicPr>
            <a:picLocks noChangeAspect="1" noChangeArrowheads="1"/>
          </p:cNvPicPr>
          <p:nvPr/>
        </p:nvPicPr>
        <p:blipFill>
          <a:blip r:embed="rId2" cstate="print"/>
          <a:srcRect l="3030" r="3030"/>
          <a:stretch>
            <a:fillRect/>
          </a:stretch>
        </p:blipFill>
        <p:spPr bwMode="auto">
          <a:xfrm>
            <a:off x="395536" y="1772816"/>
            <a:ext cx="2232248" cy="30020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7892" name="Picture 4" descr="http://www.libex.ru/dimg/af6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1772816"/>
            <a:ext cx="2552505" cy="3456384"/>
          </a:xfrm>
          <a:prstGeom prst="rect">
            <a:avLst/>
          </a:prstGeom>
          <a:noFill/>
        </p:spPr>
      </p:pic>
      <p:pic>
        <p:nvPicPr>
          <p:cNvPr id="37894" name="Picture 6" descr="http://nedomoskvich.ru/wp-content/uploads/2014/03/7834963056307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48092" y="1988841"/>
            <a:ext cx="2409861" cy="30243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7896" name="Picture 8" descr="http://cv01.twirpx.net/0633/0633565.jpg"/>
          <p:cNvPicPr>
            <a:picLocks noChangeAspect="1" noChangeArrowheads="1"/>
          </p:cNvPicPr>
          <p:nvPr/>
        </p:nvPicPr>
        <p:blipFill>
          <a:blip r:embed="rId5" cstate="print"/>
          <a:srcRect l="5040"/>
          <a:stretch>
            <a:fillRect/>
          </a:stretch>
        </p:blipFill>
        <p:spPr bwMode="auto">
          <a:xfrm>
            <a:off x="1187624" y="3429000"/>
            <a:ext cx="2077402" cy="28220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7898" name="Picture 10" descr="http://znachenieslova.ru/template/theme/img/dic/resorts.jpg"/>
          <p:cNvPicPr>
            <a:picLocks noChangeAspect="1" noChangeArrowheads="1"/>
          </p:cNvPicPr>
          <p:nvPr/>
        </p:nvPicPr>
        <p:blipFill>
          <a:blip r:embed="rId6" cstate="print"/>
          <a:srcRect b="6191"/>
          <a:stretch>
            <a:fillRect/>
          </a:stretch>
        </p:blipFill>
        <p:spPr bwMode="auto">
          <a:xfrm>
            <a:off x="4572000" y="4149080"/>
            <a:ext cx="1977008" cy="25408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ahaba.ru/userimages/247719-800-600.jpg"/>
          <p:cNvPicPr>
            <a:picLocks noChangeAspect="1" noChangeArrowheads="1"/>
          </p:cNvPicPr>
          <p:nvPr/>
        </p:nvPicPr>
        <p:blipFill>
          <a:blip r:embed="rId2" cstate="print"/>
          <a:srcRect b="4320"/>
          <a:stretch>
            <a:fillRect/>
          </a:stretch>
        </p:blipFill>
        <p:spPr bwMode="auto">
          <a:xfrm>
            <a:off x="0" y="-2"/>
            <a:ext cx="9144000" cy="6858001"/>
          </a:xfrm>
          <a:prstGeom prst="rect">
            <a:avLst/>
          </a:prstGeom>
          <a:noFill/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272808" cy="136815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990000"/>
                </a:solidFill>
                <a:latin typeface="+mn-lt"/>
              </a:rPr>
              <a:t>Большая советская энциклопедия </a:t>
            </a:r>
            <a:r>
              <a:rPr lang="ru-RU" sz="2800" b="1" dirty="0" smtClean="0">
                <a:solidFill>
                  <a:schemeClr val="tx1"/>
                </a:solidFill>
                <a:latin typeface="+mn-lt"/>
              </a:rPr>
              <a:t>(БСЭ) — самая большая и полная энциклопедия, выпущенная в СССР</a:t>
            </a:r>
            <a:endParaRPr lang="ru-RU" sz="2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3501008"/>
            <a:ext cx="8208912" cy="285293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  <a:latin typeface="Calibri" pitchFamily="34" charset="0"/>
              </a:rPr>
              <a:t>БСЭ – это путеводитель по всем областям знаний человека. В ней можно найти информацию о культуре и искусстве, о технике и науке, о знаменитых людях. Редакторами отделов и авторами крупных статей были виднейшие советские учёные и государственные деятели.</a:t>
            </a:r>
          </a:p>
          <a:p>
            <a:pPr marL="0" indent="0">
              <a:buNone/>
            </a:pPr>
            <a:endParaRPr lang="ru-RU" b="1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  <a:latin typeface="Calibri" pitchFamily="34" charset="0"/>
              </a:rPr>
              <a:t>Несмотря на некоторую политизацию статей, БСЭ ясно раскрывает взгляды того времени и представляет огромнейший интерес для каждого культурного человека.</a:t>
            </a:r>
          </a:p>
          <a:p>
            <a:endParaRPr lang="ru-RU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131840" y="1772816"/>
            <a:ext cx="4176464" cy="1700808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Она несет в себе не только уникальную на сегодняшний день информацию, но также и историческую ценность в статьях, которые устарели.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79208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+mn-lt"/>
              </a:rPr>
              <a:t>Энциклопедия издавалась 3 раза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252028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990000"/>
                </a:solidFill>
                <a:latin typeface="Calibri" pitchFamily="34" charset="0"/>
              </a:rPr>
              <a:t>1 издание </a:t>
            </a:r>
            <a:r>
              <a:rPr lang="ru-RU" b="1" dirty="0" smtClean="0">
                <a:latin typeface="Calibri" pitchFamily="34" charset="0"/>
              </a:rPr>
              <a:t>(1926—1933 гг.) - в 65 томах  и отдельный том «СССР». Тираж 50-80 тыс. экз. Содержит 65 тыс. статей, 12 тыс. иллюстраций, больше тысячи карт.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990000"/>
                </a:solidFill>
                <a:latin typeface="Calibri" pitchFamily="34" charset="0"/>
              </a:rPr>
              <a:t>2 издание </a:t>
            </a:r>
            <a:r>
              <a:rPr lang="ru-RU" b="1" dirty="0" smtClean="0">
                <a:latin typeface="Calibri" pitchFamily="34" charset="0"/>
              </a:rPr>
              <a:t>(1950—1960 гг.) - в 50 томах плюс том № 51 «СССР» и том №52 алфавитный указатель (в двух книгах). Тираж 250—300 тыс. экз. Содержит около 100 тыс. статей, 40 852 иллюстрации и 2 362 карты. </a:t>
            </a:r>
          </a:p>
        </p:txBody>
      </p:sp>
      <p:pic>
        <p:nvPicPr>
          <p:cNvPr id="4" name="Picture 2" descr="http://61.img.avito.st/1280x960/732718161.jpg"/>
          <p:cNvPicPr>
            <a:picLocks noChangeAspect="1" noChangeArrowheads="1"/>
          </p:cNvPicPr>
          <p:nvPr/>
        </p:nvPicPr>
        <p:blipFill>
          <a:blip r:embed="rId2" cstate="print"/>
          <a:srcRect b="6503"/>
          <a:stretch>
            <a:fillRect/>
          </a:stretch>
        </p:blipFill>
        <p:spPr bwMode="auto">
          <a:xfrm>
            <a:off x="395536" y="3645024"/>
            <a:ext cx="3968231" cy="27739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4499992" y="3789040"/>
            <a:ext cx="4320480" cy="2448272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3 издание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(1969—1978 гг.) - в 30 томах (24-й том в двух книгах, вторая целиком посвящена СССР). Содержит 95 279 статей, 29 120 иллюстраций, 3701 портрет и 524 цветные карты.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908720"/>
            <a:ext cx="7920880" cy="194421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>
                <a:latin typeface="Calibri" pitchFamily="34" charset="0"/>
              </a:rPr>
              <a:t>Энциклопедия прекрасно проиллюстрирована, в томах помещены вклейки цветной высокой печати, вклейки цветной офсетной печати, карты-вкладки, вклейки цветных карт, карты, иллюстрации и схемы в тексте. </a:t>
            </a:r>
            <a:endParaRPr lang="ru-RU" b="1" dirty="0">
              <a:latin typeface="Calibri" pitchFamily="34" charset="0"/>
            </a:endParaRPr>
          </a:p>
        </p:txBody>
      </p:sp>
      <p:pic>
        <p:nvPicPr>
          <p:cNvPr id="5" name="Picture 4" descr="http://imagazine.com.ua/wp-content/uploads/prodam-bolshaia-sovetskaia-entciclopediia-odessa-razvorot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 rot="21260695">
            <a:off x="440356" y="2924599"/>
            <a:ext cx="4714719" cy="29958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2" descr="http://static2.read.ru/images/booksillustrations/144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99241">
            <a:off x="4200342" y="3895112"/>
            <a:ext cx="4464496" cy="25447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76470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+mn-lt"/>
              </a:rPr>
              <a:t>Главный редактор 1-го издания БСЭ</a:t>
            </a:r>
            <a:endParaRPr lang="ru-RU" sz="32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44824"/>
            <a:ext cx="5112568" cy="37730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err="1" smtClean="0">
                <a:solidFill>
                  <a:srgbClr val="990000"/>
                </a:solidFill>
                <a:latin typeface="Calibri" pitchFamily="34" charset="0"/>
              </a:rPr>
              <a:t>Отто</a:t>
            </a:r>
            <a:r>
              <a:rPr lang="ru-RU" b="1" dirty="0" smtClean="0">
                <a:solidFill>
                  <a:srgbClr val="990000"/>
                </a:solidFill>
                <a:latin typeface="Calibri" pitchFamily="34" charset="0"/>
              </a:rPr>
              <a:t> Юльевич Шмидт </a:t>
            </a:r>
          </a:p>
          <a:p>
            <a:pPr marL="0" indent="0" algn="ctr">
              <a:buNone/>
            </a:pPr>
            <a:r>
              <a:rPr lang="ru-RU" sz="2400" b="1" dirty="0" smtClean="0">
                <a:latin typeface="Calibri" pitchFamily="34" charset="0"/>
              </a:rPr>
              <a:t>(1891 - 1956)</a:t>
            </a:r>
            <a:r>
              <a:rPr lang="ru-RU" b="1" dirty="0" smtClean="0">
                <a:latin typeface="Calibri" pitchFamily="34" charset="0"/>
              </a:rPr>
              <a:t>, </a:t>
            </a:r>
          </a:p>
          <a:p>
            <a:pPr marL="0" indent="0" algn="ctr">
              <a:buNone/>
            </a:pPr>
            <a:r>
              <a:rPr lang="ru-RU" b="1" dirty="0" smtClean="0">
                <a:latin typeface="Calibri" pitchFamily="34" charset="0"/>
              </a:rPr>
              <a:t>выдающийся советский математик, географ, геофизик, астроном. Исследователь Памира и Арктики.</a:t>
            </a:r>
          </a:p>
          <a:p>
            <a:pPr marL="0" indent="0" algn="ctr">
              <a:buNone/>
            </a:pPr>
            <a:r>
              <a:rPr lang="ru-RU" b="1" dirty="0" smtClean="0">
                <a:latin typeface="Calibri" pitchFamily="34" charset="0"/>
              </a:rPr>
              <a:t>Профессор, академик АН СССР, Герой Советского Союза (1937). </a:t>
            </a:r>
          </a:p>
          <a:p>
            <a:endParaRPr lang="ru-RU" dirty="0"/>
          </a:p>
        </p:txBody>
      </p:sp>
      <p:pic>
        <p:nvPicPr>
          <p:cNvPr id="4" name="Picture 2" descr="http://www.istpravda.ru/upload/medialibrary/682/682854761046c7a90c49eac6c48a505a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13176" r="21844"/>
          <a:stretch>
            <a:fillRect/>
          </a:stretch>
        </p:blipFill>
        <p:spPr bwMode="auto">
          <a:xfrm>
            <a:off x="5868144" y="1844824"/>
            <a:ext cx="2448272" cy="3746774"/>
          </a:xfrm>
          <a:prstGeom prst="rect">
            <a:avLst/>
          </a:prstGeom>
          <a:ln w="88900" cap="sq" cmpd="thickThin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4034" name="Picture 2" descr="Обложка первого издания БСЭ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98089">
            <a:off x="7276518" y="4587660"/>
            <a:ext cx="1342205" cy="1986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8229600" cy="83671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+mn-lt"/>
              </a:rPr>
              <a:t>Главные редакторы 2-го издания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340768"/>
            <a:ext cx="5328592" cy="2592288"/>
          </a:xfrm>
        </p:spPr>
        <p:txBody>
          <a:bodyPr>
            <a:noAutofit/>
          </a:bodyPr>
          <a:lstStyle/>
          <a:p>
            <a:pPr marL="0" indent="0" algn="ctr">
              <a:lnSpc>
                <a:spcPts val="2800"/>
              </a:lnSpc>
              <a:buNone/>
            </a:pPr>
            <a:r>
              <a:rPr lang="ru-RU" b="1" dirty="0" smtClean="0">
                <a:solidFill>
                  <a:srgbClr val="990000"/>
                </a:solidFill>
                <a:latin typeface="Calibri" pitchFamily="34" charset="0"/>
              </a:rPr>
              <a:t>Сергей Иванович Вавилов </a:t>
            </a:r>
          </a:p>
          <a:p>
            <a:pPr marL="0" indent="0" algn="ctr">
              <a:buNone/>
            </a:pPr>
            <a:r>
              <a:rPr lang="ru-RU" sz="2400" b="1" dirty="0" smtClean="0">
                <a:latin typeface="Calibri" pitchFamily="34" charset="0"/>
              </a:rPr>
              <a:t>(1891 - 1951),</a:t>
            </a:r>
          </a:p>
          <a:p>
            <a:pPr marL="0" indent="0" algn="ctr">
              <a:lnSpc>
                <a:spcPts val="2400"/>
              </a:lnSpc>
              <a:buNone/>
            </a:pPr>
            <a:r>
              <a:rPr lang="ru-RU" sz="2400" b="1" dirty="0" smtClean="0">
                <a:latin typeface="Calibri" pitchFamily="34" charset="0"/>
              </a:rPr>
              <a:t>советский физик, основатель научной школы физической оптики в СССР, общественный деятель и популяризатор науки. Лауреат четырёх Сталинских премий. </a:t>
            </a:r>
          </a:p>
        </p:txBody>
      </p:sp>
      <p:pic>
        <p:nvPicPr>
          <p:cNvPr id="40962" name="Picture 2" descr="Vavilov SI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t="2831" b="12226"/>
          <a:stretch>
            <a:fillRect/>
          </a:stretch>
        </p:blipFill>
        <p:spPr bwMode="auto">
          <a:xfrm>
            <a:off x="6084168" y="1484784"/>
            <a:ext cx="1905000" cy="2160240"/>
          </a:xfrm>
          <a:prstGeom prst="rect">
            <a:avLst/>
          </a:prstGeom>
          <a:ln w="88900" cap="sq" cmpd="thickThin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0964" name="Picture 4" descr="Борис Алексеевич Введенский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t="2976"/>
          <a:stretch>
            <a:fillRect/>
          </a:stretch>
        </p:blipFill>
        <p:spPr bwMode="auto">
          <a:xfrm>
            <a:off x="1259632" y="4149080"/>
            <a:ext cx="1714500" cy="2347343"/>
          </a:xfrm>
          <a:prstGeom prst="rect">
            <a:avLst/>
          </a:prstGeom>
          <a:ln w="88900" cap="sq" cmpd="thickThin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3059832" y="4077072"/>
            <a:ext cx="5472608" cy="2448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ts val="2800"/>
              </a:lnSpc>
              <a:spcBef>
                <a:spcPts val="300"/>
              </a:spcBef>
              <a:buClr>
                <a:schemeClr val="accent3"/>
              </a:buClr>
            </a:pPr>
            <a:r>
              <a:rPr lang="ru-RU" sz="2800" b="1" dirty="0" smtClean="0">
                <a:solidFill>
                  <a:srgbClr val="990000"/>
                </a:solidFill>
                <a:latin typeface="Calibri" pitchFamily="34" charset="0"/>
              </a:rPr>
              <a:t>Борис Алексеевич Введенский</a:t>
            </a:r>
          </a:p>
          <a:p>
            <a:pPr algn="ctr">
              <a:spcBef>
                <a:spcPct val="20000"/>
              </a:spcBef>
            </a:pPr>
            <a:r>
              <a:rPr lang="ru-RU" sz="2400" b="1" dirty="0" smtClean="0">
                <a:latin typeface="Calibri" pitchFamily="34" charset="0"/>
              </a:rPr>
              <a:t>(1893 - 1969),</a:t>
            </a:r>
          </a:p>
          <a:p>
            <a:pPr algn="ctr">
              <a:lnSpc>
                <a:spcPts val="2400"/>
              </a:lnSpc>
              <a:spcBef>
                <a:spcPct val="20000"/>
              </a:spcBef>
            </a:pPr>
            <a:r>
              <a:rPr lang="ru-RU" sz="2400" b="1" dirty="0" smtClean="0">
                <a:latin typeface="Calibri" pitchFamily="34" charset="0"/>
              </a:rPr>
              <a:t>известный советский и российский учёный в области радиофизики, академик Академии наук СССР, Герой Социалистического Труда (1963), лауреат Сталинской премии.</a:t>
            </a:r>
            <a:endParaRPr lang="ru-RU" sz="2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mmedia1.ozone.ru/multimedia/books_ill/1010614192.jpg"/>
          <p:cNvPicPr>
            <a:picLocks noChangeAspect="1" noChangeArrowheads="1"/>
          </p:cNvPicPr>
          <p:nvPr/>
        </p:nvPicPr>
        <p:blipFill>
          <a:blip r:embed="rId2" cstate="print"/>
          <a:srcRect t="6149" b="16329"/>
          <a:stretch>
            <a:fillRect/>
          </a:stretch>
        </p:blipFill>
        <p:spPr bwMode="auto">
          <a:xfrm>
            <a:off x="4139952" y="3861047"/>
            <a:ext cx="3892762" cy="2887763"/>
          </a:xfrm>
          <a:prstGeom prst="rect">
            <a:avLst/>
          </a:prstGeom>
          <a:noFill/>
        </p:spPr>
      </p:pic>
      <p:pic>
        <p:nvPicPr>
          <p:cNvPr id="2050" name="Picture 2" descr="Aleksandr Prokhorov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755576" y="2420888"/>
            <a:ext cx="2160240" cy="3058318"/>
          </a:xfrm>
          <a:prstGeom prst="rect">
            <a:avLst/>
          </a:prstGeom>
          <a:ln w="88900" cap="sq" cmpd="thickThin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476672"/>
            <a:ext cx="8424936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+mn-lt"/>
              </a:rPr>
              <a:t>Главный редактор 3-го издания БСЭ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3131840" y="1556792"/>
            <a:ext cx="5760640" cy="2520280"/>
          </a:xfrm>
        </p:spPr>
        <p:txBody>
          <a:bodyPr>
            <a:normAutofit/>
          </a:bodyPr>
          <a:lstStyle/>
          <a:p>
            <a:pPr marL="0" indent="0" algn="ctr">
              <a:buNone/>
              <a:tabLst>
                <a:tab pos="0" algn="l"/>
              </a:tabLst>
            </a:pPr>
            <a:r>
              <a:rPr lang="ru-RU" sz="2800" b="1" dirty="0" smtClean="0">
                <a:solidFill>
                  <a:srgbClr val="990000"/>
                </a:solidFill>
                <a:latin typeface="Calibri" pitchFamily="34" charset="0"/>
              </a:rPr>
              <a:t>Александр Михайлович Прохоров </a:t>
            </a:r>
          </a:p>
          <a:p>
            <a:pPr marL="0" indent="0" algn="ctr">
              <a:buNone/>
              <a:tabLst>
                <a:tab pos="0" algn="l"/>
              </a:tabLst>
            </a:pPr>
            <a:r>
              <a:rPr lang="ru-RU" sz="2400" b="1" dirty="0" smtClean="0">
                <a:latin typeface="Calibri" pitchFamily="34" charset="0"/>
              </a:rPr>
              <a:t>(1916 – 2002), </a:t>
            </a:r>
          </a:p>
          <a:p>
            <a:pPr marL="0" indent="0" algn="ctr">
              <a:lnSpc>
                <a:spcPts val="2400"/>
              </a:lnSpc>
              <a:buNone/>
              <a:tabLst>
                <a:tab pos="0" algn="l"/>
              </a:tabLst>
            </a:pPr>
            <a:r>
              <a:rPr lang="ru-RU" sz="2400" b="1" dirty="0" smtClean="0">
                <a:latin typeface="Calibri" pitchFamily="34" charset="0"/>
              </a:rPr>
              <a:t>выдающийся советский физик, один из основоположников квантовой электроники, лауреат Нобелевской премии по физике (1964), один из изобретателей лазерных технологий.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s://upload.wikimedia.org/wikipedia/commons/thumb/4/42/UBN_Great_Soviet.JPG/1280px-UBN_Great_Soviet.JPG"/>
          <p:cNvPicPr>
            <a:picLocks noChangeAspect="1" noChangeArrowheads="1"/>
          </p:cNvPicPr>
          <p:nvPr/>
        </p:nvPicPr>
        <p:blipFill>
          <a:blip r:embed="rId2" cstate="print"/>
          <a:srcRect t="5899" r="828"/>
          <a:stretch>
            <a:fillRect/>
          </a:stretch>
        </p:blipFill>
        <p:spPr bwMode="auto">
          <a:xfrm>
            <a:off x="-1" y="0"/>
            <a:ext cx="9144001" cy="685982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56992"/>
            <a:ext cx="4176464" cy="280831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Calibri" pitchFamily="34" charset="0"/>
              </a:rPr>
              <a:t>Третье издание БСЭ было переведено на английский язык и выпущено издательством «Макмиллан» в США в 1973-1982 годах. </a:t>
            </a:r>
          </a:p>
          <a:p>
            <a:pPr marL="0" indent="0">
              <a:buNone/>
            </a:pPr>
            <a:r>
              <a:rPr lang="ru-RU" b="1" dirty="0" smtClean="0">
                <a:latin typeface="Calibri" pitchFamily="34" charset="0"/>
              </a:rPr>
              <a:t>В ряде стран (ГДР, Великобритания и др.) был переведён и выпущен однотомник «СССР».</a:t>
            </a:r>
            <a:endParaRPr lang="ru-RU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static.baza.farpost.ru/v/1301540248057_bullet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924944"/>
            <a:ext cx="5508696" cy="36753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7056" y="620688"/>
            <a:ext cx="8496944" cy="213285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Calibri" pitchFamily="34" charset="0"/>
              </a:rPr>
              <a:t>С 1957 по 1990 каждый год издавалось по одному тому </a:t>
            </a:r>
            <a:r>
              <a:rPr lang="ru-RU" sz="2400" b="1" dirty="0" smtClean="0">
                <a:solidFill>
                  <a:srgbClr val="990000"/>
                </a:solidFill>
                <a:latin typeface="Calibri" pitchFamily="34" charset="0"/>
              </a:rPr>
              <a:t>«Ежегодника Большой Советской Энциклопедии</a:t>
            </a:r>
            <a:r>
              <a:rPr lang="ru-RU" sz="2400" b="1" dirty="0" smtClean="0">
                <a:solidFill>
                  <a:schemeClr val="tx1"/>
                </a:solidFill>
                <a:latin typeface="Calibri" pitchFamily="34" charset="0"/>
              </a:rPr>
              <a:t>».</a:t>
            </a:r>
            <a:r>
              <a:rPr lang="ru-RU" sz="2400" b="1" dirty="0" smtClean="0">
                <a:latin typeface="Calibri" pitchFamily="34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Calibri" pitchFamily="34" charset="0"/>
              </a:rPr>
              <a:t>В нём публиковались обновлённые данные о СССР и других странах, а также информация о важных событиях, произошедших в мире.</a:t>
            </a:r>
            <a:endParaRPr lang="ru-RU" sz="2400" b="1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hkolazhizni.ru/img/content/i116/116991_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6826" y="4149080"/>
            <a:ext cx="5087174" cy="270892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680" y="908720"/>
            <a:ext cx="8795320" cy="90872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+mn-lt"/>
              </a:rPr>
              <a:t>Электронная версия 3-го издания БСЭ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916832"/>
            <a:ext cx="8229600" cy="3661867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latin typeface="Calibri" pitchFamily="34" charset="0"/>
              </a:rPr>
              <a:t>В 2002 году завершилась работа издательства «Большая Российская энциклопедия» и компании «</a:t>
            </a:r>
            <a:r>
              <a:rPr lang="ru-RU" b="1" dirty="0" err="1" smtClean="0">
                <a:latin typeface="Calibri" pitchFamily="34" charset="0"/>
              </a:rPr>
              <a:t>Аутопан</a:t>
            </a:r>
            <a:r>
              <a:rPr lang="ru-RU" b="1" dirty="0" smtClean="0">
                <a:latin typeface="Calibri" pitchFamily="34" charset="0"/>
              </a:rPr>
              <a:t>» по переводу энциклопедии в электронный формат. На трех компакт-дисках вышла электронная версия БСЭ, содержащая все материалы оригинала.</a:t>
            </a:r>
            <a:endParaRPr lang="ru-RU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doc24.ru/uploads/posts/2014-06/1402016409198254.jpe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l="6926" r="17210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68952" cy="273630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990000"/>
                </a:solidFill>
                <a:latin typeface="Calibri" pitchFamily="34" charset="0"/>
              </a:rPr>
              <a:t>Большая Российская энциклопедия (БРЭ) - </a:t>
            </a:r>
            <a:r>
              <a:rPr lang="ru-RU" sz="3200" b="1" dirty="0" smtClean="0">
                <a:latin typeface="Calibri" pitchFamily="34" charset="0"/>
              </a:rPr>
              <a:t>универсальная российская энциклопедия. Издаётся издательством «Большая Российская энциклопедия» согласно Указу Президента России № 1156 от 14.10.2002 г.</a:t>
            </a:r>
            <a:endParaRPr lang="ru-RU" sz="32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80.img.avito.st/640x480/1675663280.jpg"/>
          <p:cNvPicPr>
            <a:picLocks noChangeAspect="1" noChangeArrowheads="1"/>
          </p:cNvPicPr>
          <p:nvPr/>
        </p:nvPicPr>
        <p:blipFill>
          <a:blip r:embed="rId2" cstate="print"/>
          <a:srcRect b="9882"/>
          <a:stretch>
            <a:fillRect/>
          </a:stretch>
        </p:blipFill>
        <p:spPr bwMode="auto">
          <a:xfrm>
            <a:off x="323528" y="3645024"/>
            <a:ext cx="5037069" cy="321297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340768"/>
            <a:ext cx="5544616" cy="288032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 smtClean="0">
                <a:latin typeface="Calibri" pitchFamily="34" charset="0"/>
              </a:rPr>
              <a:t>Издание будет состоять из 35 томов и тома «Россия». В настоящее время изданы вводный том «Россия» (2004) и 27 нумерованных томов энциклопедии. Полностью издание планируется выпустить к 2017 году.</a:t>
            </a:r>
            <a:endParaRPr lang="ru-RU" b="1" dirty="0">
              <a:latin typeface="Calibri" pitchFamily="34" charset="0"/>
            </a:endParaRPr>
          </a:p>
        </p:txBody>
      </p:sp>
      <p:pic>
        <p:nvPicPr>
          <p:cNvPr id="34818" name="Picture 2" descr="Работа Сергея Кравца по подготовке издания БРЭ получила признание коллег (на снимке — церемония награждения номинантов конкурса «Книга года»)&#10;&#10;                             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b="10627"/>
          <a:stretch>
            <a:fillRect/>
          </a:stretch>
        </p:blipFill>
        <p:spPr bwMode="auto">
          <a:xfrm>
            <a:off x="5940152" y="1484784"/>
            <a:ext cx="2842064" cy="3816424"/>
          </a:xfrm>
          <a:prstGeom prst="rect">
            <a:avLst/>
          </a:prstGeom>
          <a:ln w="88900" cap="sq" cmpd="thickThin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5868144" y="5445224"/>
            <a:ext cx="3024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Ответственный редактор БРЭ Сергей  Леонидович Кравец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http://www.dariteknigi.ru/upload/iblock/3c8/3c897986e6225f6522590b248b4762f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3861048"/>
            <a:ext cx="5652120" cy="278367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+mn-lt"/>
              </a:rPr>
              <a:t>Том «Россия»</a:t>
            </a:r>
            <a:endParaRPr lang="ru-RU" sz="3600" b="1" dirty="0">
              <a:latin typeface="+mn-lt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11560" y="1700808"/>
            <a:ext cx="8064896" cy="208823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Calibri" pitchFamily="34" charset="0"/>
              </a:rPr>
              <a:t>Вводный том БРЭ посвящен историческому, экономическому и политическому развитию России, ее современному состоянию, тенденциям в развитии и роли в мировом устройстве. </a:t>
            </a:r>
          </a:p>
          <a:p>
            <a:pPr marL="0" indent="0">
              <a:buNone/>
            </a:pPr>
            <a:r>
              <a:rPr lang="ru-RU" b="1" dirty="0" smtClean="0">
                <a:latin typeface="Calibri" pitchFamily="34" charset="0"/>
              </a:rPr>
              <a:t>Информация сопровождается многочисленными картами, цветными иллюстрациями.</a:t>
            </a:r>
            <a:endParaRPr lang="ru-RU" b="1" dirty="0">
              <a:latin typeface="Calibri" pitchFamily="34" charset="0"/>
            </a:endParaRPr>
          </a:p>
        </p:txBody>
      </p:sp>
      <p:sp>
        <p:nvSpPr>
          <p:cNvPr id="6" name="Содержимое 4"/>
          <p:cNvSpPr txBox="1">
            <a:spLocks/>
          </p:cNvSpPr>
          <p:nvPr/>
        </p:nvSpPr>
        <p:spPr>
          <a:xfrm>
            <a:off x="395536" y="5229200"/>
            <a:ext cx="3024336" cy="86409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Год издания – 2004.</a:t>
            </a:r>
            <a:endParaRPr kumimoji="0" lang="ru-RU" sz="2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+mn-lt"/>
              </a:rPr>
              <a:t>Интернет-версия Большой Российской энциклопедии</a:t>
            </a:r>
            <a:endParaRPr lang="ru-RU" sz="3200" b="1" dirty="0">
              <a:latin typeface="+mn-lt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67544" y="1772816"/>
            <a:ext cx="8363272" cy="45136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>
                <a:latin typeface="Calibri" pitchFamily="34" charset="0"/>
              </a:rPr>
              <a:t>С 2016 года планируется запуск интернет-версии БРЭ. Предполагается, что это будет классическая электронная энциклопедия с бесплатным доступом к материалам, обладающая полнотекстовым поиском и </a:t>
            </a:r>
            <a:r>
              <a:rPr lang="ru-RU" b="1" u="sng" dirty="0" smtClean="0">
                <a:solidFill>
                  <a:srgbClr val="0033CC"/>
                </a:solidFill>
                <a:latin typeface="Calibri" pitchFamily="34" charset="0"/>
              </a:rPr>
              <a:t>перекрёстными ссылками</a:t>
            </a:r>
            <a:r>
              <a:rPr lang="ru-RU" b="1" dirty="0" smtClean="0">
                <a:latin typeface="Calibri" pitchFamily="34" charset="0"/>
              </a:rPr>
              <a:t> , размещенная на отдельном сайте. </a:t>
            </a:r>
            <a:endParaRPr lang="en-US" b="1" dirty="0" smtClean="0">
              <a:latin typeface="Calibri" pitchFamily="34" charset="0"/>
            </a:endParaRPr>
          </a:p>
          <a:p>
            <a:pPr marL="0" indent="0">
              <a:lnSpc>
                <a:spcPts val="1120"/>
              </a:lnSpc>
              <a:buNone/>
            </a:pPr>
            <a:endParaRPr lang="ru-RU" b="1" dirty="0" smtClean="0">
              <a:latin typeface="Calibri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Calibri" pitchFamily="34" charset="0"/>
              </a:rPr>
              <a:t>Наряду с оцифрованной книжной версией энциклопедической статьи предполагается располагать регулярные её обновления. Помимо того, в интернет-версию предполагается включить новые статьи, которые не вошли в печатную версию.</a:t>
            </a:r>
            <a:endParaRPr lang="ru-RU" b="1" dirty="0">
              <a:latin typeface="Calibri" pitchFamily="34" charset="0"/>
            </a:endParaRPr>
          </a:p>
        </p:txBody>
      </p:sp>
      <p:pic>
        <p:nvPicPr>
          <p:cNvPr id="4098" name="Picture 2" descr="http://moe-taxi-zelenogradsc.ru/click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3501008"/>
            <a:ext cx="504056" cy="504056"/>
          </a:xfrm>
          <a:prstGeom prst="rect">
            <a:avLst/>
          </a:prstGeom>
          <a:noFill/>
        </p:spPr>
      </p:pic>
      <p:pic>
        <p:nvPicPr>
          <p:cNvPr id="4100" name="Picture 4" descr="http://img.goudengids.be/mysite/media/14/82/03/da314bf6-4654-4a79-a36a-2237f4434aee_LARGE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48264" y="5393359"/>
            <a:ext cx="2195736" cy="14646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1600" y="620688"/>
            <a:ext cx="7185992" cy="114300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+mn-lt"/>
              </a:rPr>
              <a:t>Сайт издательства </a:t>
            </a:r>
            <a:br>
              <a:rPr lang="ru-RU" sz="2400" b="1" dirty="0" smtClean="0">
                <a:latin typeface="+mn-lt"/>
              </a:rPr>
            </a:br>
            <a:r>
              <a:rPr lang="ru-RU" sz="2400" b="1" dirty="0" smtClean="0">
                <a:latin typeface="+mn-lt"/>
              </a:rPr>
              <a:t>«Большая Российская энциклопедия» </a:t>
            </a:r>
            <a:r>
              <a:rPr lang="en-US" sz="2400" b="1" dirty="0" smtClean="0">
                <a:latin typeface="+mn-lt"/>
              </a:rPr>
              <a:t>http://greatbook.ru/</a:t>
            </a:r>
            <a:endParaRPr lang="ru-RU" sz="2400" b="1" dirty="0">
              <a:latin typeface="+mn-lt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 l="10234" t="9469" r="11731" b="14735"/>
          <a:stretch>
            <a:fillRect/>
          </a:stretch>
        </p:blipFill>
        <p:spPr bwMode="auto">
          <a:xfrm>
            <a:off x="179512" y="1844824"/>
            <a:ext cx="8702681" cy="4752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+mn-lt"/>
              </a:rPr>
              <a:t>Использованные ресурсы</a:t>
            </a:r>
            <a:endParaRPr lang="ru-RU" sz="32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  <a:hlinkClick r:id="rId2"/>
              </a:rPr>
              <a:t>http://www.big-soviet.ru/</a:t>
            </a:r>
            <a:endParaRPr lang="ru-RU" dirty="0" smtClean="0">
              <a:solidFill>
                <a:srgbClr val="002060"/>
              </a:solidFill>
              <a:hlinkClick r:id="rId2"/>
            </a:endParaRPr>
          </a:p>
          <a:p>
            <a:r>
              <a:rPr lang="en-US" dirty="0" smtClean="0">
                <a:solidFill>
                  <a:srgbClr val="002060"/>
                </a:solidFill>
                <a:hlinkClick r:id="rId2"/>
              </a:rPr>
              <a:t>http://www.sedmitza.ru/text/2840198.html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  <a:hlinkClick r:id="rId3"/>
              </a:rPr>
              <a:t>http://greatbook.ru/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  <a:hlinkClick r:id="rId4"/>
              </a:rPr>
              <a:t>http://malayaencyklopediya.com/</a:t>
            </a:r>
            <a:endParaRPr lang="ru-RU" dirty="0" smtClean="0">
              <a:solidFill>
                <a:srgbClr val="002060"/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728</TotalTime>
  <Words>715</Words>
  <Application>Microsoft Office PowerPoint</Application>
  <PresentationFormat>Экран (4:3)</PresentationFormat>
  <Paragraphs>73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Городская</vt:lpstr>
      <vt:lpstr>«Большая Российская энциклопедия»</vt:lpstr>
      <vt:lpstr>История издательства</vt:lpstr>
      <vt:lpstr>Слайд 3</vt:lpstr>
      <vt:lpstr>Вехи истории</vt:lpstr>
      <vt:lpstr>Универсальные многотомные энциклопедии</vt:lpstr>
      <vt:lpstr>Универсальные  энциклопедические словари</vt:lpstr>
      <vt:lpstr>Отраслевые энциклопедии и энциклопедические словари</vt:lpstr>
      <vt:lpstr>Тематические энциклопедии и энциклопедические словари</vt:lpstr>
      <vt:lpstr>Большая советская энциклопедия (БСЭ) — самая большая и полная энциклопедия, выпущенная в СССР</vt:lpstr>
      <vt:lpstr>Энциклопедия издавалась 3 раза</vt:lpstr>
      <vt:lpstr>Слайд 11</vt:lpstr>
      <vt:lpstr>Главный редактор 1-го издания БСЭ</vt:lpstr>
      <vt:lpstr>Главные редакторы 2-го издания</vt:lpstr>
      <vt:lpstr>Главный редактор 3-го издания БСЭ</vt:lpstr>
      <vt:lpstr>Слайд 15</vt:lpstr>
      <vt:lpstr>С 1957 по 1990 каждый год издавалось по одному тому «Ежегодника Большой Советской Энциклопедии». В нём публиковались обновлённые данные о СССР и других странах, а также информация о важных событиях, произошедших в мире.</vt:lpstr>
      <vt:lpstr>Электронная версия 3-го издания БСЭ</vt:lpstr>
      <vt:lpstr>Большая Российская энциклопедия (БРЭ) - универсальная российская энциклопедия. Издаётся издательством «Большая Российская энциклопедия» согласно Указу Президента России № 1156 от 14.10.2002 г.</vt:lpstr>
      <vt:lpstr>Слайд 19</vt:lpstr>
      <vt:lpstr>Том «Россия»</vt:lpstr>
      <vt:lpstr>Интернет-версия Большой Российской энциклопедии</vt:lpstr>
      <vt:lpstr>Сайт издательства  «Большая Российская энциклопедия» http://greatbook.ru/</vt:lpstr>
      <vt:lpstr>Использованные ресурсы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e.vaseneva</cp:lastModifiedBy>
  <cp:revision>114</cp:revision>
  <dcterms:created xsi:type="dcterms:W3CDTF">2015-09-21T16:35:38Z</dcterms:created>
  <dcterms:modified xsi:type="dcterms:W3CDTF">2015-09-25T11:15:46Z</dcterms:modified>
</cp:coreProperties>
</file>