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9" r:id="rId3"/>
    <p:sldId id="256" r:id="rId4"/>
    <p:sldId id="257" r:id="rId5"/>
    <p:sldId id="258" r:id="rId6"/>
    <p:sldId id="260" r:id="rId7"/>
    <p:sldId id="267" r:id="rId8"/>
    <p:sldId id="265" r:id="rId9"/>
    <p:sldId id="262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00lichnost.ru/rubrica/29/16543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s://mariuver.wordpress.com/2010/05/31/jubilei-eshpa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8784976" cy="2187674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  музыкой  по  жизни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861048"/>
            <a:ext cx="5976664" cy="6480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  <a:ea typeface="Batang" pitchFamily="18" charset="-127"/>
              </a:rPr>
              <a:t>К 90-летию Андрея Эшпая</a:t>
            </a:r>
            <a:endParaRPr lang="ru-RU" b="1" dirty="0">
              <a:solidFill>
                <a:srgbClr val="C00000"/>
              </a:solidFill>
              <a:latin typeface="Century Gothic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116632"/>
            <a:ext cx="5256584" cy="65527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174625" algn="just">
              <a:buNone/>
            </a:pPr>
            <a:r>
              <a:rPr lang="ru-RU" dirty="0" smtClean="0"/>
              <a:t>Один из выдающихся композиторов </a:t>
            </a:r>
            <a:r>
              <a:rPr lang="en-US" dirty="0" smtClean="0"/>
              <a:t>XX</a:t>
            </a:r>
            <a:r>
              <a:rPr lang="ru-RU" dirty="0" smtClean="0"/>
              <a:t> века. Вывел марийскую музыку на мировую сцену. Мировую известность получили концерт для оркестра и 5-я «Военная» симфония. </a:t>
            </a:r>
          </a:p>
          <a:p>
            <a:pPr marL="0" indent="174625" algn="just">
              <a:buNone/>
            </a:pPr>
            <a:r>
              <a:rPr lang="ru-RU" dirty="0" smtClean="0"/>
              <a:t>Родился в </a:t>
            </a:r>
            <a:r>
              <a:rPr lang="ru-RU" b="1" dirty="0" smtClean="0"/>
              <a:t>1925 г.</a:t>
            </a:r>
            <a:r>
              <a:rPr lang="ru-RU" dirty="0" smtClean="0"/>
              <a:t> в Козьмодемьянске. </a:t>
            </a:r>
          </a:p>
          <a:p>
            <a:pPr marL="0" indent="174625" algn="just">
              <a:buNone/>
            </a:pPr>
            <a:r>
              <a:rPr lang="ru-RU" dirty="0" smtClean="0"/>
              <a:t>С </a:t>
            </a:r>
            <a:r>
              <a:rPr lang="ru-RU" b="1" dirty="0" smtClean="0"/>
              <a:t>1968 г. </a:t>
            </a:r>
            <a:r>
              <a:rPr lang="ru-RU" dirty="0" smtClean="0"/>
              <a:t>– секретарь Союза композиторов СССР, в </a:t>
            </a:r>
            <a:r>
              <a:rPr lang="ru-RU" b="1" dirty="0" smtClean="0"/>
              <a:t>1973-1978 гг. </a:t>
            </a:r>
            <a:r>
              <a:rPr lang="ru-RU" dirty="0" smtClean="0"/>
              <a:t>– Первый секретарь Правления Союза композиторов РСФСР. Член Международного музыкального совета при ЮНЕСКО. Почетный профессор Московской консерватории. </a:t>
            </a:r>
          </a:p>
          <a:p>
            <a:pPr marL="0" indent="174625" algn="just">
              <a:buNone/>
            </a:pPr>
            <a:r>
              <a:rPr lang="ru-RU" dirty="0" smtClean="0"/>
              <a:t>Заслуженный деятель искусств МАССР, Якутской АССР, РСФСР, Мордовской АССР, Чувашской АССР. Народный артист РСФСР, СССР, МАССР. </a:t>
            </a:r>
          </a:p>
          <a:p>
            <a:pPr marL="0" indent="174625" algn="just">
              <a:buNone/>
            </a:pPr>
            <a:r>
              <a:rPr lang="ru-RU" dirty="0" smtClean="0"/>
              <a:t>Лауреат Государственной премии СССР за кантату «Ленин с нами» и Второй концерт для фортепиано с оркестром. Лауреат Ленинской премии СССР за Концерт для гобоя с оркестром и «Песни горных и луговых мари». </a:t>
            </a:r>
          </a:p>
          <a:p>
            <a:pPr marL="0" indent="174625" algn="just">
              <a:buNone/>
            </a:pPr>
            <a:r>
              <a:rPr lang="ru-RU" dirty="0" smtClean="0"/>
              <a:t>Почетный гражданин Козьмодемьянска,  Йошкар-Олы. В Козьмодемьянске его имя носит детская школа искусств, мемориальная доска установлена по адресу: ул. Чернышевского, д. 43.</a:t>
            </a:r>
            <a:endParaRPr lang="ru-RU" dirty="0"/>
          </a:p>
        </p:txBody>
      </p:sp>
      <p:pic>
        <p:nvPicPr>
          <p:cNvPr id="16386" name="Picture 2" descr="http://i1.mosconsv.ru/287/200/400/90/eshp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2824928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67544" y="5373216"/>
            <a:ext cx="28963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Андрей Яковлевич ЭШПАЙ</a:t>
            </a:r>
          </a:p>
          <a:p>
            <a:pPr algn="ctr"/>
            <a:r>
              <a:rPr lang="ru-RU" b="1" dirty="0" smtClean="0"/>
              <a:t>(род. </a:t>
            </a:r>
            <a:r>
              <a:rPr lang="ru-RU" b="1" dirty="0" smtClean="0"/>
              <a:t>15 </a:t>
            </a:r>
            <a:r>
              <a:rPr lang="ru-RU" b="1" dirty="0" smtClean="0"/>
              <a:t>мая 1925 г.)</a:t>
            </a:r>
            <a:endParaRPr lang="ru-RU" b="1" dirty="0"/>
          </a:p>
        </p:txBody>
      </p:sp>
      <p:pic>
        <p:nvPicPr>
          <p:cNvPr id="6" name="Рисунок 5" descr="1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48680"/>
            <a:ext cx="3851920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3744416" cy="6206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</a:rPr>
              <a:t>«Москвичи»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4048" y="692696"/>
            <a:ext cx="3024336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ts val="1200"/>
              </a:lnSpc>
              <a:buNone/>
            </a:pP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В полях за Вислой сонной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Лежат в земле сырой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Серёжка с Малой Бронной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 Витька с Моховой.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А где-то в людном мире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Который год подряд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Одни в пустой квартире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Их матери не спят.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Свет лампы воспалённой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Пылает над Москвой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В окне на Малой Бронной,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В окне на Моховой.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Друзьям не встать. В округе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Без них идёт кино.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Девчонки, их подруги,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Все замужем давно.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В полях за Вислой сонной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Лежат в земле сырой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Серёжка с Малой Бронной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 Витька с Моховой.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Но помнит мир спасённый,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Мир вечный, мир живой,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Серёжку с Малой Бронной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 Витьку с Моховой.</a:t>
            </a:r>
          </a:p>
          <a:p>
            <a:pPr>
              <a:lnSpc>
                <a:spcPts val="1200"/>
              </a:lnSpc>
              <a:buNone/>
            </a:pPr>
            <a:endParaRPr lang="ru-RU" sz="1400" b="1" i="1" dirty="0" smtClean="0"/>
          </a:p>
          <a:p>
            <a:pPr algn="r">
              <a:lnSpc>
                <a:spcPts val="1200"/>
              </a:lnSpc>
              <a:buNone/>
            </a:pPr>
            <a:r>
              <a:rPr lang="ru-RU" sz="1400" b="1" i="1" dirty="0" smtClean="0"/>
              <a:t>Слова Е. Винокурова, </a:t>
            </a:r>
          </a:p>
          <a:p>
            <a:pPr algn="r">
              <a:lnSpc>
                <a:spcPts val="1200"/>
              </a:lnSpc>
              <a:buNone/>
            </a:pPr>
            <a:r>
              <a:rPr lang="ru-RU" sz="1400" b="1" i="1" dirty="0" smtClean="0"/>
              <a:t>музыка А. Эшпая, 1958 г.</a:t>
            </a:r>
            <a:endParaRPr lang="ru-RU" sz="1400" b="1" dirty="0" smtClean="0"/>
          </a:p>
          <a:p>
            <a:pPr>
              <a:lnSpc>
                <a:spcPts val="1200"/>
              </a:lnSpc>
            </a:pP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entury Gothic" pitchFamily="34" charset="0"/>
                <a:ea typeface="Batang" pitchFamily="18" charset="-127"/>
                <a:cs typeface="+mn-cs"/>
              </a:rPr>
              <a:t>О войне и Серёжке с Малой Бронной</a:t>
            </a:r>
            <a:endParaRPr lang="ru-RU" sz="3200" b="1" dirty="0">
              <a:solidFill>
                <a:srgbClr val="C00000"/>
              </a:solidFill>
              <a:latin typeface="Century Gothic" pitchFamily="34" charset="0"/>
              <a:ea typeface="Batang" pitchFamily="18" charset="-127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612068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500" i="1" dirty="0" smtClean="0"/>
              <a:t>«Но помнит мир спасённый, мир вечный, мир живой, Серёжку с Малой Бронной и Витьку с Моховой»</a:t>
            </a:r>
            <a:r>
              <a:rPr lang="ru-RU" sz="1500" dirty="0" smtClean="0"/>
              <a:t> - кто не знает слов этой удивительной песни, искренность которой и сегодня никого не оставляет равнодушным. Создатель песни «Москвичи», выдающийся композитор современности и участник Великой Отечественной войны, Андрей </a:t>
            </a:r>
            <a:r>
              <a:rPr lang="ru-RU" sz="1500" dirty="0" err="1" smtClean="0"/>
              <a:t>Эшпай</a:t>
            </a:r>
            <a:r>
              <a:rPr lang="ru-RU" sz="1500" dirty="0" smtClean="0"/>
              <a:t> вспоминает:</a:t>
            </a:r>
          </a:p>
          <a:p>
            <a:pPr marL="0" indent="0" algn="just">
              <a:buNone/>
            </a:pPr>
            <a:r>
              <a:rPr lang="ru-RU" sz="1500" dirty="0" smtClean="0"/>
              <a:t>- В 1941 г. я заканчивал московскую музыкальную школу-семилетку. Враг приближался к столице, поэтому родители отправили меня к родственникам на Волгу, в </a:t>
            </a:r>
            <a:r>
              <a:rPr lang="ru-RU" sz="1500" dirty="0" err="1" smtClean="0"/>
              <a:t>Мариинский</a:t>
            </a:r>
            <a:r>
              <a:rPr lang="ru-RU" sz="1500" dirty="0" smtClean="0"/>
              <a:t> Посад. Как и многие другие, добровольцем рвался на фронт. Но, поскольку мне не было 18 лет, пришлось поступить сначала в Чкаловское (Оренбургское) пулемётное училище, где за полгода освоил военную специальность. В апреле 1945 г. наша часть подошла к Берлину. Те бои помнятся как одно непрерывное отчаянное сражение. А 9 Мая за несколько часов до окончания войны погибли два моих друга-разведчика - Володя Никитинский из Архангельска и Гена Новиков из Ташкента… Кто не был на фронте, никогда не поймёт, что я тогда испытал.</a:t>
            </a:r>
          </a:p>
        </p:txBody>
      </p:sp>
      <p:pic>
        <p:nvPicPr>
          <p:cNvPr id="1026" name="Picture 2" descr="http://www.100lichnost.ru/s/m/3/16543.jpg?t=1305009116"/>
          <p:cNvPicPr>
            <a:picLocks noChangeAspect="1" noChangeArrowheads="1"/>
          </p:cNvPicPr>
          <p:nvPr/>
        </p:nvPicPr>
        <p:blipFill>
          <a:blip r:embed="rId2" cstate="print"/>
          <a:srcRect l="15120" r="4241"/>
          <a:stretch>
            <a:fillRect/>
          </a:stretch>
        </p:blipFill>
        <p:spPr bwMode="auto">
          <a:xfrm>
            <a:off x="6588224" y="1052736"/>
            <a:ext cx="2304256" cy="2143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4653136"/>
            <a:ext cx="8748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После демобилизации в 1946 г. я поступил в Московскую консерваторию. А «Москвичи» десять лет спустя после Победы я написал для Марка Бернеса. Мы жили на Большой Бронной в полуподвале. К нам ходили через окно. Он пришёл и громко крикнул через подоконник: «Марийцы здесь?! (Мой папа - мари, он и его двоюродный брат </a:t>
            </a:r>
            <a:r>
              <a:rPr lang="ru-RU" sz="1500" dirty="0" err="1" smtClean="0"/>
              <a:t>Палантай</a:t>
            </a:r>
            <a:r>
              <a:rPr lang="ru-RU" sz="1500" dirty="0" smtClean="0"/>
              <a:t> - основоположники марийской профессиональной музыки). Есть слова, нужна музыка!» Я прочёл текст и был ошеломлён. Поразительное совпадение! Всё, о чём писал незнакомый мне тогда поэт Евгений Винокуров, было у меня в жизни! И сонная Висла, и весенняя сырая земля, и улица - Бронная… Брат Валя, который погиб под Ленинградом. А мама всё ждала и ждала его возвращения … Была даже девушка, которая не дождалась...</a:t>
            </a:r>
          </a:p>
        </p:txBody>
      </p:sp>
      <p:pic>
        <p:nvPicPr>
          <p:cNvPr id="1028" name="Picture 4" descr="http://www.alla4u.ru/wp-content/uploads/2010/04/georg_lent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6588224" y="2780927"/>
            <a:ext cx="2304256" cy="1161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gov.cap.ru/home/70/006/2010-06-28/1/SDC18764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79512" y="404664"/>
            <a:ext cx="5664629" cy="4248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9512" y="4725144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Андрей </a:t>
            </a:r>
            <a:r>
              <a:rPr lang="ru-RU" sz="1600" b="1" dirty="0" err="1" smtClean="0"/>
              <a:t>Эшпай</a:t>
            </a:r>
            <a:r>
              <a:rPr lang="ru-RU" sz="1600" b="1" dirty="0" smtClean="0"/>
              <a:t> в Мариинском Посаде. 2010 год</a:t>
            </a:r>
            <a:endParaRPr lang="ru-RU" sz="1600" b="1" dirty="0"/>
          </a:p>
        </p:txBody>
      </p:sp>
      <p:pic>
        <p:nvPicPr>
          <p:cNvPr id="4" name="Picture 2" descr="http://document.kremlin.ru/images.ashx?path=1/00/96/1009659.png&amp;ID=1011901"/>
          <p:cNvPicPr>
            <a:picLocks noChangeAspect="1" noChangeArrowheads="1"/>
          </p:cNvPicPr>
          <p:nvPr/>
        </p:nvPicPr>
        <p:blipFill>
          <a:blip r:embed="rId3" cstate="print"/>
          <a:srcRect l="9903" r="5261" b="6431"/>
          <a:stretch>
            <a:fillRect/>
          </a:stretch>
        </p:blipFill>
        <p:spPr bwMode="auto">
          <a:xfrm>
            <a:off x="5148064" y="836712"/>
            <a:ext cx="3528392" cy="5472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8" name="Picture 2" descr="https://upload.wikimedia.org/wikipedia/commons/0/09/Fatherland_4th_class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3347864" y="3645024"/>
            <a:ext cx="1575984" cy="3063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364502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  <a:t>Народный артист СССР, Почетный профессор Московской консерватории Андрей Яковлевич </a:t>
            </a:r>
            <a:r>
              <a:rPr lang="ru-RU" sz="2000" b="1" dirty="0" err="1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  <a:t>Эшпай</a:t>
            </a:r>
            <a:endParaRPr lang="ru-RU" sz="2000" b="1" dirty="0">
              <a:solidFill>
                <a:srgbClr val="C00000"/>
              </a:solidFill>
              <a:effectLst>
                <a:glow rad="228600">
                  <a:srgbClr val="FFFFFF"/>
                </a:glow>
              </a:effectLst>
            </a:endParaRPr>
          </a:p>
        </p:txBody>
      </p:sp>
      <p:pic>
        <p:nvPicPr>
          <p:cNvPr id="17410" name="Picture 2" descr="http://i1.mosconsv.ru/326/960/700/90/IMG_9272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923928" y="188640"/>
            <a:ext cx="4990356" cy="3326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2" name="Picture 4" descr="http://i1.mosconsv.ru/326/960/700/90/IMG_449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11652" t="13109" r="58247" b="3870"/>
          <a:stretch>
            <a:fillRect/>
          </a:stretch>
        </p:blipFill>
        <p:spPr bwMode="auto">
          <a:xfrm>
            <a:off x="179512" y="188640"/>
            <a:ext cx="3524602" cy="64807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Music notes из dmitrydesigner. . Роялти-фри вектор #34482897 на Fotolia.ru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95471">
            <a:off x="4636800" y="4453427"/>
            <a:ext cx="3501682" cy="2477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136904" cy="3960491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pPr>
              <a:lnSpc>
                <a:spcPts val="5200"/>
              </a:lnSpc>
            </a:pPr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Подвижник </a:t>
            </a:r>
            <a:b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музыки народной</a:t>
            </a:r>
          </a:p>
        </p:txBody>
      </p:sp>
      <p:pic>
        <p:nvPicPr>
          <p:cNvPr id="3073" name="Picture 1" descr="C:\Users\e.vaseneva\Pictures\img20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5200"/>
          <a:stretch>
            <a:fillRect/>
          </a:stretch>
        </p:blipFill>
        <p:spPr bwMode="auto">
          <a:xfrm>
            <a:off x="0" y="5156798"/>
            <a:ext cx="9144000" cy="1701202"/>
          </a:xfrm>
          <a:prstGeom prst="rect">
            <a:avLst/>
          </a:prstGeom>
          <a:noFill/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619672" y="116632"/>
            <a:ext cx="5832648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itchFamily="34" charset="0"/>
                <a:ea typeface="Batang" pitchFamily="18" charset="-127"/>
                <a:cs typeface="+mn-cs"/>
              </a:rPr>
              <a:t>К 125-летию Якова Эшпая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Gothic" pitchFamily="34" charset="0"/>
              <a:ea typeface="Batang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.vaseneva\Pictures\Композиторы и музыковеды\Яков Эшп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16" y="1340768"/>
            <a:ext cx="3106138" cy="3974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995936" y="0"/>
            <a:ext cx="5148064" cy="6858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Закончил Казанское музыкальное училище.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В </a:t>
            </a:r>
            <a:r>
              <a:rPr lang="ru-RU" sz="1600" b="1" dirty="0" smtClean="0"/>
              <a:t>1915 г. </a:t>
            </a:r>
            <a:r>
              <a:rPr lang="ru-RU" sz="1600" dirty="0" smtClean="0"/>
              <a:t>был призван на военную службу, которую проходил в полковом хоре.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После революции </a:t>
            </a:r>
            <a:r>
              <a:rPr lang="ru-RU" sz="1600" dirty="0" err="1" smtClean="0"/>
              <a:t>Эшпай</a:t>
            </a:r>
            <a:r>
              <a:rPr lang="ru-RU" sz="1600" dirty="0" smtClean="0"/>
              <a:t> был лектором на учительских курсах, делегатом от Марийской области в Москву на Всесоюзный съезд работников просвещения, принимал участие в этнографических экспедициях. 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b="1" dirty="0" smtClean="0"/>
              <a:t>1 марта 1921 г.</a:t>
            </a:r>
            <a:r>
              <a:rPr lang="ru-RU" sz="1600" dirty="0" smtClean="0"/>
              <a:t> на торжественном концерте, посвященном образованию МАО, прозвучало первое сочинение Якова Эшпая - обработка </a:t>
            </a:r>
            <a:r>
              <a:rPr lang="ru-RU" sz="1600" dirty="0" err="1" smtClean="0"/>
              <a:t>горномарийской</a:t>
            </a:r>
            <a:r>
              <a:rPr lang="ru-RU" sz="1600" dirty="0" smtClean="0"/>
              <a:t> песни «</a:t>
            </a:r>
            <a:r>
              <a:rPr lang="ru-RU" sz="1600" dirty="0" err="1" smtClean="0"/>
              <a:t>Салым</a:t>
            </a:r>
            <a:r>
              <a:rPr lang="ru-RU" sz="1600" dirty="0" smtClean="0"/>
              <a:t> </a:t>
            </a:r>
            <a:r>
              <a:rPr lang="ru-RU" sz="1600" dirty="0" err="1" smtClean="0"/>
              <a:t>сола</a:t>
            </a:r>
            <a:r>
              <a:rPr lang="ru-RU" sz="1600" dirty="0" smtClean="0"/>
              <a:t>». 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В </a:t>
            </a:r>
            <a:r>
              <a:rPr lang="ru-RU" sz="1600" b="1" dirty="0" smtClean="0"/>
              <a:t>1927 г.</a:t>
            </a:r>
            <a:r>
              <a:rPr lang="ru-RU" sz="1600" dirty="0" smtClean="0"/>
              <a:t> </a:t>
            </a:r>
            <a:r>
              <a:rPr lang="ru-RU" sz="1600" dirty="0" err="1" smtClean="0"/>
              <a:t>Эшпай</a:t>
            </a:r>
            <a:r>
              <a:rPr lang="ru-RU" sz="1600" dirty="0" smtClean="0"/>
              <a:t> поступает в Московскую государственную консерваторию и начинает заниматься исследовательской работой в области марийской народной музыки. 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В </a:t>
            </a:r>
            <a:r>
              <a:rPr lang="ru-RU" sz="1600" b="1" dirty="0" smtClean="0"/>
              <a:t>1933 г.</a:t>
            </a:r>
            <a:r>
              <a:rPr lang="ru-RU" sz="1600" dirty="0" smtClean="0"/>
              <a:t> </a:t>
            </a:r>
            <a:r>
              <a:rPr lang="ru-RU" sz="1600" dirty="0" err="1" smtClean="0"/>
              <a:t>Эшпай</a:t>
            </a:r>
            <a:r>
              <a:rPr lang="ru-RU" sz="1600" dirty="0" smtClean="0"/>
              <a:t> жил в Йошкар-Оле и активно сочинял песни для хора, обработки народных песен, музыкальное оформление пьес марийского драмтеатра.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В </a:t>
            </a:r>
            <a:r>
              <a:rPr lang="ru-RU" sz="1600" b="1" dirty="0" smtClean="0"/>
              <a:t>1941 г.</a:t>
            </a:r>
            <a:r>
              <a:rPr lang="ru-RU" sz="1600" dirty="0" smtClean="0"/>
              <a:t> композитору присвоено звание заслуженного деятеля искусств МАССР.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В </a:t>
            </a:r>
            <a:r>
              <a:rPr lang="ru-RU" sz="1600" b="1" dirty="0" smtClean="0"/>
              <a:t>1946 г.</a:t>
            </a:r>
            <a:r>
              <a:rPr lang="ru-RU" sz="1600" dirty="0" smtClean="0"/>
              <a:t> защитил диссертацию на тему «Музыкальные инструменты марийского народа», став первым марийским кандидатом искусствоведения. 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С </a:t>
            </a:r>
            <a:r>
              <a:rPr lang="ru-RU" sz="1600" b="1" dirty="0" smtClean="0"/>
              <a:t>1947 по 1953 гг. </a:t>
            </a:r>
            <a:r>
              <a:rPr lang="ru-RU" sz="1600" dirty="0" smtClean="0"/>
              <a:t>Я.А. </a:t>
            </a:r>
            <a:r>
              <a:rPr lang="ru-RU" sz="1600" dirty="0" err="1" smtClean="0"/>
              <a:t>Эшпай</a:t>
            </a:r>
            <a:r>
              <a:rPr lang="ru-RU" sz="1600" dirty="0" smtClean="0"/>
              <a:t> работал в </a:t>
            </a:r>
            <a:r>
              <a:rPr lang="ru-RU" sz="1600" dirty="0" err="1" smtClean="0"/>
              <a:t>МарНИИ</a:t>
            </a:r>
            <a:r>
              <a:rPr lang="ru-RU" sz="1600" dirty="0" smtClean="0"/>
              <a:t>, темой его исследований была «Музыкальная культура народа мари». Сочинены кантата «Лес» и «Сюита для квартета деревянных духовых инструментов». </a:t>
            </a:r>
          </a:p>
          <a:p>
            <a:pPr marL="0" indent="174625">
              <a:lnSpc>
                <a:spcPts val="1600"/>
              </a:lnSpc>
              <a:buNone/>
            </a:pPr>
            <a:r>
              <a:rPr lang="ru-RU" sz="1600" dirty="0" smtClean="0"/>
              <a:t>В </a:t>
            </a:r>
            <a:r>
              <a:rPr lang="ru-RU" sz="1600" b="1" dirty="0" smtClean="0"/>
              <a:t>1953 г.</a:t>
            </a:r>
            <a:r>
              <a:rPr lang="ru-RU" sz="1600" dirty="0" smtClean="0"/>
              <a:t> </a:t>
            </a:r>
            <a:r>
              <a:rPr lang="ru-RU" sz="1600" dirty="0" err="1" smtClean="0"/>
              <a:t>Эшпай</a:t>
            </a:r>
            <a:r>
              <a:rPr lang="ru-RU" sz="1600" dirty="0" smtClean="0"/>
              <a:t> оставляет </a:t>
            </a:r>
            <a:r>
              <a:rPr lang="ru-RU" sz="1600" dirty="0" err="1" smtClean="0"/>
              <a:t>МарНИИ</a:t>
            </a:r>
            <a:r>
              <a:rPr lang="ru-RU" sz="1600" dirty="0" smtClean="0"/>
              <a:t>. Пишет очерк «50 лет жизни в музыке» (1954 г.), книгу «Марийские народные песни» (издана в Москве в 1957 г.) </a:t>
            </a:r>
            <a:endParaRPr lang="ru-RU" sz="1600" dirty="0"/>
          </a:p>
        </p:txBody>
      </p:sp>
      <p:pic>
        <p:nvPicPr>
          <p:cNvPr id="5" name="Рисунок 4" descr="1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08520" y="620688"/>
            <a:ext cx="4248472" cy="5328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5081" y="5877272"/>
            <a:ext cx="2647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Яков Андреевич ЭШПАЙ</a:t>
            </a:r>
          </a:p>
          <a:p>
            <a:pPr algn="ctr"/>
            <a:r>
              <a:rPr lang="ru-RU" b="1" dirty="0" smtClean="0"/>
              <a:t>(1890 – 1963)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99992" y="1916832"/>
            <a:ext cx="437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Могила на Введенском кладбище, Москва</a:t>
            </a:r>
          </a:p>
        </p:txBody>
      </p:sp>
      <p:pic>
        <p:nvPicPr>
          <p:cNvPr id="19460" name="Picture 4" descr="http://bozaboza.narod.ru/eshpay.jpg"/>
          <p:cNvPicPr>
            <a:picLocks noChangeAspect="1" noChangeArrowheads="1"/>
          </p:cNvPicPr>
          <p:nvPr/>
        </p:nvPicPr>
        <p:blipFill>
          <a:blip r:embed="rId2" cstate="print"/>
          <a:srcRect l="9946" r="15460"/>
          <a:stretch>
            <a:fillRect/>
          </a:stretch>
        </p:blipFill>
        <p:spPr bwMode="auto">
          <a:xfrm>
            <a:off x="4499992" y="2348880"/>
            <a:ext cx="4320480" cy="43405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 txBox="1">
            <a:spLocks/>
          </p:cNvSpPr>
          <p:nvPr/>
        </p:nvSpPr>
        <p:spPr>
          <a:xfrm>
            <a:off x="467544" y="188640"/>
            <a:ext cx="8208912" cy="1656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spcBef>
                <a:spcPct val="20000"/>
              </a:spcBef>
            </a:pPr>
            <a:r>
              <a:rPr lang="ru-RU" sz="3300" dirty="0" smtClean="0"/>
              <a:t>За заслуги в области развития музыки Я.А. </a:t>
            </a:r>
            <a:r>
              <a:rPr lang="ru-RU" sz="3300" dirty="0" err="1" smtClean="0"/>
              <a:t>Эшпай</a:t>
            </a:r>
            <a:r>
              <a:rPr lang="ru-RU" sz="3300" dirty="0" smtClean="0"/>
              <a:t> в </a:t>
            </a:r>
            <a:r>
              <a:rPr lang="ru-RU" sz="3300" b="1" dirty="0" smtClean="0"/>
              <a:t>1951 г.</a:t>
            </a:r>
            <a:r>
              <a:rPr lang="ru-RU" sz="3300" dirty="0" smtClean="0"/>
              <a:t> награжден орденом «Знак почета» и двумя медалями.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Скончался Я.А.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Эшпай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Москве в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1963 г.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память о музыканте на его родине установлена мемориальная доска, а именем его названа одна из улиц г. Йошкар-Олы.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Его имя носит Марийская государственная 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филармония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6" name="Picture 2" descr="Афиша Йошкар-Ола :: Марийская государственная филармония им. Якова Эшпа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852936"/>
            <a:ext cx="4032448" cy="2684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5589240"/>
            <a:ext cx="4499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dk1"/>
                </a:solidFill>
              </a:rPr>
              <a:t>Марийская государственная </a:t>
            </a:r>
            <a:r>
              <a:rPr lang="ru-RU" sz="2000" dirty="0" smtClean="0">
                <a:solidFill>
                  <a:schemeClr val="dk1"/>
                </a:solidFill>
              </a:rPr>
              <a:t>филармония имени Якова Эшпая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0072" y="5301208"/>
            <a:ext cx="3923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Яков </a:t>
            </a:r>
            <a:r>
              <a:rPr lang="ru-RU" b="1" dirty="0" err="1" smtClean="0"/>
              <a:t>Эшпай</a:t>
            </a:r>
            <a:r>
              <a:rPr lang="ru-RU" b="1" dirty="0" smtClean="0"/>
              <a:t> с маленьким Андреем, Валентином и супругой Александрой Михайловной</a:t>
            </a:r>
          </a:p>
          <a:p>
            <a:endParaRPr lang="ru-RU" dirty="0"/>
          </a:p>
        </p:txBody>
      </p:sp>
      <p:pic>
        <p:nvPicPr>
          <p:cNvPr id="4" name="Picture 2" descr="Jakov andrei eshpai.jpg"/>
          <p:cNvPicPr>
            <a:picLocks noChangeAspect="1" noChangeArrowheads="1"/>
          </p:cNvPicPr>
          <p:nvPr/>
        </p:nvPicPr>
        <p:blipFill>
          <a:blip r:embed="rId2" cstate="print"/>
          <a:srcRect l="3808"/>
          <a:stretch>
            <a:fillRect/>
          </a:stretch>
        </p:blipFill>
        <p:spPr bwMode="auto">
          <a:xfrm>
            <a:off x="3491880" y="188640"/>
            <a:ext cx="5456190" cy="39043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6" name="Picture 2" descr="Семья Эшпай: Яков Эшпай с маленьким Анреем, Валентином и супругой Александрой Михайловной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1742" t="2520" r="2453" b="4241"/>
          <a:stretch>
            <a:fillRect/>
          </a:stretch>
        </p:blipFill>
        <p:spPr bwMode="auto">
          <a:xfrm>
            <a:off x="251520" y="2780928"/>
            <a:ext cx="5030830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20072" y="414908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Яков </a:t>
            </a:r>
            <a:r>
              <a:rPr lang="ru-RU" b="1" dirty="0" err="1" smtClean="0"/>
              <a:t>Эшпай</a:t>
            </a:r>
            <a:r>
              <a:rPr lang="ru-RU" b="1" dirty="0" smtClean="0"/>
              <a:t> с сыном Андреем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entury Gothic" pitchFamily="34" charset="0"/>
                <a:ea typeface="Batang" pitchFamily="18" charset="-127"/>
                <a:cs typeface="+mn-cs"/>
              </a:rPr>
              <a:t>Использованные источники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fontAlgn="base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/>
              <a:t>Марийская биографическая </a:t>
            </a:r>
            <a:r>
              <a:rPr lang="ru-RU" sz="2400" dirty="0" smtClean="0"/>
              <a:t>энциклопедия : </a:t>
            </a:r>
            <a:r>
              <a:rPr lang="ru-RU" sz="2400" dirty="0" smtClean="0"/>
              <a:t>3849 имен в истории </a:t>
            </a:r>
            <a:r>
              <a:rPr lang="ru-RU" sz="2400" dirty="0" err="1" smtClean="0"/>
              <a:t>Марийкого</a:t>
            </a:r>
            <a:r>
              <a:rPr lang="ru-RU" sz="2400" dirty="0" smtClean="0"/>
              <a:t> края и марийского народа / авт. и рук. проекта Валерий </a:t>
            </a:r>
            <a:r>
              <a:rPr lang="ru-RU" sz="2400" dirty="0" err="1" smtClean="0"/>
              <a:t>Мочаев</a:t>
            </a:r>
            <a:r>
              <a:rPr lang="ru-RU" sz="2400" dirty="0" smtClean="0"/>
              <a:t>. - Йошкар-Ола </a:t>
            </a:r>
            <a:r>
              <a:rPr lang="ru-RU" sz="2400" dirty="0" smtClean="0"/>
              <a:t>: Марийский </a:t>
            </a:r>
            <a:r>
              <a:rPr lang="ru-RU" sz="2400" dirty="0" smtClean="0"/>
              <a:t>биографический </a:t>
            </a:r>
            <a:r>
              <a:rPr lang="ru-RU" sz="2400" dirty="0" smtClean="0"/>
              <a:t>центр, 2007. — 486 с.</a:t>
            </a:r>
          </a:p>
          <a:p>
            <a:pPr fontAlgn="base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/>
              <a:t>Энциклопедия Республики Марий Эл</a:t>
            </a:r>
            <a:r>
              <a:rPr lang="ru-RU" sz="2400" dirty="0" smtClean="0"/>
              <a:t>. - </a:t>
            </a:r>
            <a:r>
              <a:rPr lang="ru-RU" sz="2400" dirty="0" smtClean="0"/>
              <a:t>Йошкар-Ола, </a:t>
            </a:r>
            <a:r>
              <a:rPr lang="ru-RU" sz="2400" dirty="0" smtClean="0"/>
              <a:t>2009.</a:t>
            </a:r>
            <a:endParaRPr lang="ru-RU" sz="2400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/>
              <a:t>Композиторы </a:t>
            </a:r>
            <a:r>
              <a:rPr lang="ru-RU" sz="2400" dirty="0" smtClean="0"/>
              <a:t>и музыковеды Республики Марий </a:t>
            </a:r>
            <a:r>
              <a:rPr lang="ru-RU" sz="2400" dirty="0" smtClean="0"/>
              <a:t>Эл : </a:t>
            </a:r>
            <a:r>
              <a:rPr lang="ru-RU" sz="2400" dirty="0" smtClean="0"/>
              <a:t>справочник </a:t>
            </a:r>
            <a:r>
              <a:rPr lang="ru-RU" sz="2400" dirty="0" smtClean="0"/>
              <a:t>/ сост.: В.К</a:t>
            </a:r>
            <a:r>
              <a:rPr lang="ru-RU" sz="2400" dirty="0" smtClean="0"/>
              <a:t>. Кузнецова, </a:t>
            </a:r>
            <a:r>
              <a:rPr lang="ru-RU" sz="2400" dirty="0" smtClean="0"/>
              <a:t>Л.И</a:t>
            </a:r>
            <a:r>
              <a:rPr lang="ru-RU" sz="2400" dirty="0" smtClean="0"/>
              <a:t>. </a:t>
            </a:r>
            <a:r>
              <a:rPr lang="ru-RU" sz="2400" dirty="0" err="1" smtClean="0"/>
              <a:t>Кулынетова</a:t>
            </a:r>
            <a:r>
              <a:rPr lang="ru-RU" sz="2400" dirty="0" smtClean="0"/>
              <a:t>, </a:t>
            </a:r>
            <a:r>
              <a:rPr lang="ru-RU" sz="2400" dirty="0" smtClean="0"/>
              <a:t>В.И</a:t>
            </a:r>
            <a:r>
              <a:rPr lang="ru-RU" sz="2400" dirty="0" smtClean="0"/>
              <a:t>. </a:t>
            </a:r>
            <a:r>
              <a:rPr lang="ru-RU" sz="2400" dirty="0" err="1" smtClean="0"/>
              <a:t>Чеснокова</a:t>
            </a:r>
            <a:r>
              <a:rPr lang="ru-RU" sz="2400" dirty="0" smtClean="0"/>
              <a:t>. </a:t>
            </a:r>
            <a:r>
              <a:rPr lang="ru-RU" sz="2400" dirty="0" smtClean="0"/>
              <a:t>- Йошкар-Ола</a:t>
            </a:r>
            <a:r>
              <a:rPr lang="ru-RU" sz="2400" dirty="0" smtClean="0"/>
              <a:t>, </a:t>
            </a:r>
            <a:r>
              <a:rPr lang="ru-RU" sz="2400" dirty="0" smtClean="0"/>
              <a:t>2006.</a:t>
            </a:r>
            <a:endParaRPr lang="ru-RU" sz="2400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/>
              <a:t>Волгин К. Композитор Яков </a:t>
            </a:r>
            <a:r>
              <a:rPr lang="ru-RU" sz="2400" dirty="0" err="1" smtClean="0"/>
              <a:t>Эшпай</a:t>
            </a:r>
            <a:r>
              <a:rPr lang="ru-RU" sz="2400" dirty="0" smtClean="0"/>
              <a:t> / К. Волгин // Марий </a:t>
            </a:r>
            <a:r>
              <a:rPr lang="ru-RU" sz="2400" dirty="0" err="1" smtClean="0"/>
              <a:t>сандалык</a:t>
            </a:r>
            <a:r>
              <a:rPr lang="ru-RU" sz="2400" dirty="0" smtClean="0"/>
              <a:t> </a:t>
            </a:r>
            <a:r>
              <a:rPr lang="ru-RU" sz="2400" dirty="0" smtClean="0"/>
              <a:t>— </a:t>
            </a:r>
            <a:r>
              <a:rPr lang="ru-RU" sz="2400" dirty="0" smtClean="0"/>
              <a:t>Марийский </a:t>
            </a:r>
            <a:r>
              <a:rPr lang="ru-RU" sz="2400" dirty="0" smtClean="0"/>
              <a:t>мир. — 2010. — №4. — С. 38-39</a:t>
            </a:r>
            <a:r>
              <a:rPr lang="ru-RU" sz="2400" dirty="0" smtClean="0"/>
              <a:t>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/>
              <a:t>Богданова </a:t>
            </a:r>
            <a:r>
              <a:rPr lang="ru-RU" sz="2400" dirty="0" smtClean="0"/>
              <a:t>А.В</a:t>
            </a:r>
            <a:r>
              <a:rPr lang="ru-RU" sz="2400" dirty="0" smtClean="0"/>
              <a:t>. Андрей </a:t>
            </a:r>
            <a:r>
              <a:rPr lang="ru-RU" sz="2400" dirty="0" err="1" smtClean="0"/>
              <a:t>Эшпай</a:t>
            </a:r>
            <a:r>
              <a:rPr lang="ru-RU" sz="2400" dirty="0" smtClean="0"/>
              <a:t> : </a:t>
            </a:r>
            <a:r>
              <a:rPr lang="ru-RU" sz="2400" dirty="0" err="1" smtClean="0"/>
              <a:t>моногр</a:t>
            </a:r>
            <a:r>
              <a:rPr lang="ru-RU" sz="2400" dirty="0" smtClean="0"/>
              <a:t>. </a:t>
            </a:r>
            <a:r>
              <a:rPr lang="ru-RU" sz="2400" dirty="0" smtClean="0"/>
              <a:t>очерк / </a:t>
            </a:r>
            <a:r>
              <a:rPr lang="ru-RU" sz="2400" dirty="0" smtClean="0"/>
              <a:t>А.В</a:t>
            </a:r>
            <a:r>
              <a:rPr lang="ru-RU" sz="2400" dirty="0" smtClean="0"/>
              <a:t>. </a:t>
            </a:r>
            <a:r>
              <a:rPr lang="ru-RU" sz="2400" dirty="0" smtClean="0"/>
              <a:t>Богданова. — 2-е изд., доп. — Москва, 1986. — 168 с.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smtClean="0">
                <a:hlinkClick r:id="rId3"/>
              </a:rPr>
              <a:t>http</a:t>
            </a:r>
            <a:r>
              <a:rPr lang="en-US" sz="2400" dirty="0" smtClean="0">
                <a:hlinkClick r:id="rId3"/>
              </a:rPr>
              <a:t>://www.100lichnost.ru/rubrica/29/16543</a:t>
            </a:r>
            <a:endParaRPr lang="ru-RU" sz="2400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smtClean="0">
                <a:hlinkClick r:id="rId4"/>
              </a:rPr>
              <a:t>https://mariuver.wordpress.com/2010/05/31/jubilei-eshpai/</a:t>
            </a:r>
            <a:endParaRPr lang="ru-RU" sz="2400" dirty="0" smtClean="0">
              <a:hlinkClick r:id="rId3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smtClean="0">
                <a:hlinkClick r:id="rId3"/>
              </a:rPr>
              <a:t>http://bozaboza.narod.ru/eshpay.ht</a:t>
            </a:r>
            <a:r>
              <a:rPr lang="en-US" sz="2400" dirty="0" smtClean="0">
                <a:hlinkClick r:id="rId4"/>
              </a:rPr>
              <a:t>ml</a:t>
            </a:r>
            <a:endParaRPr lang="ru-RU" sz="2400" dirty="0" smtClean="0">
              <a:hlinkClick r:id="rId4"/>
            </a:endParaRP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824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  музыкой  по  жизни</vt:lpstr>
      <vt:lpstr>Слайд 2</vt:lpstr>
      <vt:lpstr>«Москвичи»</vt:lpstr>
      <vt:lpstr>О войне и Серёжке с Малой Бронной</vt:lpstr>
      <vt:lpstr>Слайд 5</vt:lpstr>
      <vt:lpstr>Слайд 6</vt:lpstr>
      <vt:lpstr>Подвижник  музыки народной</vt:lpstr>
      <vt:lpstr>Слайд 8</vt:lpstr>
      <vt:lpstr>Слайд 9</vt:lpstr>
      <vt:lpstr>Слайд 10</vt:lpstr>
      <vt:lpstr>Использованные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«Москвичи»</dc:title>
  <dc:creator>Васенева Екатерина Евгеньевна</dc:creator>
  <cp:lastModifiedBy>e.vaseneva</cp:lastModifiedBy>
  <cp:revision>86</cp:revision>
  <dcterms:created xsi:type="dcterms:W3CDTF">2015-03-16T12:14:01Z</dcterms:created>
  <dcterms:modified xsi:type="dcterms:W3CDTF">2015-05-14T13:01:07Z</dcterms:modified>
</cp:coreProperties>
</file>