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70" r:id="rId7"/>
    <p:sldId id="269" r:id="rId8"/>
    <p:sldId id="268" r:id="rId9"/>
    <p:sldId id="265" r:id="rId10"/>
    <p:sldId id="273" r:id="rId11"/>
    <p:sldId id="267" r:id="rId12"/>
    <p:sldId id="274" r:id="rId13"/>
    <p:sldId id="266" r:id="rId14"/>
    <p:sldId id="272" r:id="rId15"/>
    <p:sldId id="263" r:id="rId16"/>
    <p:sldId id="26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9.gif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5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5.png"/><Relationship Id="rId4" Type="http://schemas.openxmlformats.org/officeDocument/2006/relationships/image" Target="../media/image13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15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21.jpeg"/><Relationship Id="rId5" Type="http://schemas.openxmlformats.org/officeDocument/2006/relationships/image" Target="../media/image5.pn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2132856"/>
            <a:ext cx="8568952" cy="1872208"/>
          </a:xfrm>
        </p:spPr>
        <p:txBody>
          <a:bodyPr>
            <a:prstTxWarp prst="textPlain">
              <a:avLst/>
            </a:prstTxWarp>
            <a:noAutofit/>
          </a:bodyPr>
          <a:lstStyle/>
          <a:p>
            <a:r>
              <a:rPr lang="ru-RU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rgbClr val="FFFFFF"/>
                  </a:glow>
                  <a:outerShdw blurRad="50800" algn="tl" rotWithShape="0">
                    <a:srgbClr val="000000"/>
                  </a:outerShdw>
                </a:effectLst>
              </a:rPr>
              <a:t>ПЕСНИ  ВОЙНЫ</a:t>
            </a:r>
            <a:endParaRPr lang="ru-RU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rgbClr val="FFFFFF"/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4340" name="Picture 4" descr="Детский сад 23 - Всероссийский конкурс на Лучший интернет-проект, посвященный 70-летию Победы в В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4221088"/>
            <a:ext cx="3034308" cy="243958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251520" y="764704"/>
            <a:ext cx="4248472" cy="5472608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chemeClr val="bg1"/>
                </a:solidFill>
              </a:rPr>
              <a:t>Песни военных лет можно назвать музыкальной летописью Великой Отечественной войны. 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b="1" dirty="0" smtClean="0">
              <a:solidFill>
                <a:schemeClr val="bg1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chemeClr val="bg1"/>
                </a:solidFill>
              </a:rPr>
              <a:t>Они </a:t>
            </a:r>
            <a:r>
              <a:rPr lang="ru-RU" b="1" dirty="0" smtClean="0">
                <a:solidFill>
                  <a:schemeClr val="bg1"/>
                </a:solidFill>
              </a:rPr>
              <a:t>звучали буквально с первого и до последнего дня войны. Песни рождались на фронте и в тылу. Они поднимали бойцов в атаку, согревали </a:t>
            </a:r>
            <a:r>
              <a:rPr lang="ru-RU" b="1" dirty="0" smtClean="0">
                <a:solidFill>
                  <a:schemeClr val="bg1"/>
                </a:solidFill>
              </a:rPr>
              <a:t>душу </a:t>
            </a:r>
            <a:r>
              <a:rPr lang="ru-RU" b="1" dirty="0" smtClean="0">
                <a:solidFill>
                  <a:schemeClr val="bg1"/>
                </a:solidFill>
              </a:rPr>
              <a:t>на привале, помогали выстоять, выжить и дождаться близких тем, кто оставался у станков и в поле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  <a:endParaRPr lang="ru-RU" b="1" dirty="0" smtClean="0">
              <a:solidFill>
                <a:schemeClr val="bg1"/>
              </a:solidFill>
            </a:endParaRPr>
          </a:p>
        </p:txBody>
      </p:sp>
      <p:pic>
        <p:nvPicPr>
          <p:cNvPr id="6148" name="Рисунок 13"/>
          <p:cNvPicPr>
            <a:picLocks noChangeAspect="1" noChangeArrowheads="1"/>
          </p:cNvPicPr>
          <p:nvPr/>
        </p:nvPicPr>
        <p:blipFill>
          <a:blip r:embed="rId4" cstate="print"/>
          <a:srcRect l="2667" r="8000"/>
          <a:stretch>
            <a:fillRect/>
          </a:stretch>
        </p:blipFill>
        <p:spPr bwMode="auto">
          <a:xfrm>
            <a:off x="4499992" y="764704"/>
            <a:ext cx="4392488" cy="54652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https://lh4.googleusercontent.com/_hTwpkg70bm4/TcPHvcdfssI/AAAAAAAAAYE/MPrJxdvsXHc/georg-lent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8001000" y="5133975"/>
            <a:ext cx="1143000" cy="1724025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7544" y="332656"/>
            <a:ext cx="8064896" cy="1656184"/>
          </a:xfrm>
        </p:spPr>
        <p:txBody>
          <a:bodyPr>
            <a:normAutofit/>
          </a:bodyPr>
          <a:lstStyle/>
          <a:p>
            <a:pPr marL="179388" indent="-4763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Походные, строевые, лирические песни сочинялись композиторами и поэтами, публиковались в газетах, исполнялись по радио, звучали с экрана в боевых киносборниках. 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7171" name="Содержимое 4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691680" y="2204864"/>
            <a:ext cx="5904656" cy="42202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290" name="Picture 2" descr="https://lh4.googleusercontent.com/_hTwpkg70bm4/TcPHvcdfssI/AAAAAAAAAYE/MPrJxdvsXHc/georg-lent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8001000" y="5133975"/>
            <a:ext cx="1143000" cy="172402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3933056"/>
            <a:ext cx="8496944" cy="2500312"/>
          </a:xfrm>
        </p:spPr>
        <p:txBody>
          <a:bodyPr>
            <a:normAutofit lnSpcReduction="10000"/>
          </a:bodyPr>
          <a:lstStyle/>
          <a:p>
            <a:pPr marL="0" indent="0" algn="just">
              <a:buClr>
                <a:schemeClr val="accent3"/>
              </a:buClr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Первой песней, написанной в годы Великой Отечественной войны, была «Священная война». Эта патриотическая композиция стала настоящим гимном советского народа. </a:t>
            </a:r>
          </a:p>
          <a:p>
            <a:pPr marL="0" indent="0" algn="just">
              <a:buClr>
                <a:schemeClr val="accent3"/>
              </a:buClr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Уже 24 июня 1941 года в газетах «Красная звезда» и «Известия» было опубликовано стихотворение Василия Лебедева-Кумача «Священная война». Музыку сочинил композитор Александр Васильевич Александров.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Поэзия о войне - Память о войне - Картинки по истории"/>
          <p:cNvPicPr>
            <a:picLocks noChangeAspect="1" noChangeArrowheads="1"/>
          </p:cNvPicPr>
          <p:nvPr/>
        </p:nvPicPr>
        <p:blipFill>
          <a:blip r:embed="rId4" cstate="print"/>
          <a:srcRect t="2645"/>
          <a:stretch>
            <a:fillRect/>
          </a:stretch>
        </p:blipFill>
        <p:spPr bwMode="auto">
          <a:xfrm>
            <a:off x="1187624" y="260648"/>
            <a:ext cx="4824536" cy="35075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4" name="Picture 4" descr="Наклейки на авто к 9 мая: &quot;Спасибо деду за победу&quot; - Rusticker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23913" b="34783"/>
          <a:stretch>
            <a:fillRect/>
          </a:stretch>
        </p:blipFill>
        <p:spPr bwMode="auto">
          <a:xfrm>
            <a:off x="3779912" y="0"/>
            <a:ext cx="5364088" cy="1686220"/>
          </a:xfrm>
          <a:prstGeom prst="rect">
            <a:avLst/>
          </a:prstGeom>
          <a:noFill/>
        </p:spPr>
      </p:pic>
      <p:pic>
        <p:nvPicPr>
          <p:cNvPr id="5" name="Picture 2" descr="https://lh4.googleusercontent.com/_hTwpkg70bm4/TcPHvcdfssI/AAAAAAAAAYE/MPrJxdvsXHc/georg-lenta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>
            <a:off x="8001000" y="5133975"/>
            <a:ext cx="1143000" cy="1724025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4437112"/>
            <a:ext cx="8640960" cy="242088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И уже на пятый день войны на площади Белорусского вокзала  перед отправляющимися на фронт солдатами состоялась премьера «Священной войны» в исполнении Ансамбля песни и пляски Красной Армии под руководством Александрова.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Отсюда </a:t>
            </a:r>
            <a:r>
              <a:rPr lang="ru-RU" sz="2400" b="1" dirty="0" smtClean="0">
                <a:solidFill>
                  <a:schemeClr val="bg1"/>
                </a:solidFill>
              </a:rPr>
              <a:t>песня, зовущая к подвигам, распространилась по всей стране.</a:t>
            </a:r>
          </a:p>
          <a:p>
            <a:pPr algn="ctr" eaLnBrk="1" hangingPunct="1">
              <a:defRPr/>
            </a:pPr>
            <a:endParaRPr lang="ru-RU" dirty="0" smtClean="0"/>
          </a:p>
        </p:txBody>
      </p:sp>
      <p:pic>
        <p:nvPicPr>
          <p:cNvPr id="4" name="Picture 2" descr="https://lh4.googleusercontent.com/_hTwpkg70bm4/TcPHvcdfssI/AAAAAAAAAYE/MPrJxdvsXHc/georg-lent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8302832" y="5589239"/>
            <a:ext cx="841166" cy="1268759"/>
          </a:xfrm>
          <a:prstGeom prst="rect">
            <a:avLst/>
          </a:prstGeom>
          <a:noFill/>
        </p:spPr>
      </p:pic>
      <p:pic>
        <p:nvPicPr>
          <p:cNvPr id="10242" name="Picture 2" descr="http://sychevka.library67.ru/files/300/505510696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260648"/>
            <a:ext cx="5429250" cy="4200526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Священная война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764704"/>
            <a:ext cx="8229600" cy="6093296"/>
          </a:xfrm>
        </p:spPr>
        <p:txBody>
          <a:bodyPr numCol="2">
            <a:noAutofit/>
          </a:bodyPr>
          <a:lstStyle/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Вставай, страна огромная,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Вставай на смертный бой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С фашистской силой темною,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С проклятою ордой! </a:t>
            </a:r>
          </a:p>
          <a:p>
            <a:pPr>
              <a:lnSpc>
                <a:spcPts val="2000"/>
              </a:lnSpc>
              <a:buNone/>
            </a:pPr>
            <a:endParaRPr lang="ru-RU" sz="2000" b="1" dirty="0" smtClean="0">
              <a:effectLst>
                <a:glow rad="228600">
                  <a:srgbClr val="FFFFFF"/>
                </a:glow>
              </a:effectLst>
            </a:endParaRP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Пусть ярость благородная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Вскипает, как волна,-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Идет война народная,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Священная война! </a:t>
            </a:r>
          </a:p>
          <a:p>
            <a:pPr>
              <a:lnSpc>
                <a:spcPts val="2000"/>
              </a:lnSpc>
              <a:buNone/>
            </a:pPr>
            <a:endParaRPr lang="ru-RU" sz="2000" b="1" dirty="0" smtClean="0">
              <a:effectLst>
                <a:glow rad="228600">
                  <a:srgbClr val="FFFFFF"/>
                </a:glow>
              </a:effectLst>
            </a:endParaRP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Как два различных полюса,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Во всем враждебны мы: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За свет и мир мы боремся,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Они - за царство тьмы. </a:t>
            </a:r>
          </a:p>
          <a:p>
            <a:pPr>
              <a:lnSpc>
                <a:spcPts val="2000"/>
              </a:lnSpc>
              <a:buNone/>
            </a:pPr>
            <a:endParaRPr lang="ru-RU" sz="2000" b="1" dirty="0" smtClean="0">
              <a:effectLst>
                <a:glow rad="228600">
                  <a:srgbClr val="FFFFFF"/>
                </a:glow>
              </a:effectLst>
            </a:endParaRP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Дадим отпор душителям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Всех пламенных идей,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Насильникам, грабителям,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Мучителям людей! </a:t>
            </a:r>
          </a:p>
          <a:p>
            <a:pPr>
              <a:lnSpc>
                <a:spcPts val="2000"/>
              </a:lnSpc>
              <a:buNone/>
            </a:pPr>
            <a:endParaRPr lang="ru-RU" sz="2000" b="1" dirty="0" smtClean="0">
              <a:effectLst>
                <a:glow rad="228600">
                  <a:srgbClr val="FFFFFF"/>
                </a:glow>
              </a:effectLst>
            </a:endParaRP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Не смеют крылья черные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Над Родиной летать,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Поля ее просторные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Не смеет враг топтать! </a:t>
            </a:r>
          </a:p>
          <a:p>
            <a:pPr>
              <a:lnSpc>
                <a:spcPts val="2000"/>
              </a:lnSpc>
              <a:buNone/>
            </a:pPr>
            <a:endParaRPr lang="ru-RU" sz="2000" b="1" dirty="0" smtClean="0">
              <a:effectLst>
                <a:glow rad="228600">
                  <a:srgbClr val="FFFFFF"/>
                </a:glow>
              </a:effectLst>
            </a:endParaRP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Гнилой фашистской нечисти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Загоним пулю в лоб,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err="1" smtClean="0">
                <a:effectLst>
                  <a:glow rad="228600">
                    <a:srgbClr val="FFFFFF"/>
                  </a:glow>
                </a:effectLst>
              </a:rPr>
              <a:t>Отребью</a:t>
            </a: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 человечества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Сколотим крепкий гроб! </a:t>
            </a:r>
          </a:p>
          <a:p>
            <a:pPr>
              <a:lnSpc>
                <a:spcPts val="2000"/>
              </a:lnSpc>
              <a:buNone/>
            </a:pPr>
            <a:endParaRPr lang="ru-RU" sz="2000" b="1" dirty="0" smtClean="0">
              <a:effectLst>
                <a:glow rad="228600">
                  <a:srgbClr val="FFFFFF"/>
                </a:glow>
              </a:effectLst>
            </a:endParaRP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Встает страна огромная,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Встает на смертный бой С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С фашистской силой темною,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С проклятою ордой. </a:t>
            </a:r>
          </a:p>
          <a:p>
            <a:pPr>
              <a:lnSpc>
                <a:spcPts val="2000"/>
              </a:lnSpc>
              <a:buNone/>
            </a:pPr>
            <a:endParaRPr lang="ru-RU" sz="2000" b="1" dirty="0" smtClean="0">
              <a:effectLst>
                <a:glow rad="228600">
                  <a:srgbClr val="FFFFFF"/>
                </a:glow>
              </a:effectLst>
            </a:endParaRP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Пусть ярость благородная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Вскипает, как волна,-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Идет война народная, </a:t>
            </a:r>
          </a:p>
          <a:p>
            <a:pPr>
              <a:lnSpc>
                <a:spcPts val="2000"/>
              </a:lnSpc>
              <a:buNone/>
            </a:pPr>
            <a:r>
              <a:rPr lang="ru-RU" sz="2000" b="1" dirty="0" smtClean="0">
                <a:effectLst>
                  <a:glow rad="228600">
                    <a:srgbClr val="FFFFFF"/>
                  </a:glow>
                </a:effectLst>
              </a:rPr>
              <a:t>Священная война!</a:t>
            </a:r>
            <a:endParaRPr lang="ru-RU" sz="2000" b="1" dirty="0">
              <a:effectLst>
                <a:glow rad="228600">
                  <a:srgbClr val="FFFFFF"/>
                </a:glow>
              </a:effectLst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62068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+mn-lt"/>
                <a:ea typeface="Batang" pitchFamily="18" charset="-127"/>
                <a:cs typeface="+mn-cs"/>
              </a:rPr>
              <a:t>О войне и Серёжке с Малой Бронной</a:t>
            </a:r>
            <a:endParaRPr lang="ru-RU" sz="3600" b="1" dirty="0">
              <a:solidFill>
                <a:schemeClr val="bg1"/>
              </a:solidFill>
              <a:latin typeface="+mn-lt"/>
              <a:ea typeface="Batang" pitchFamily="18" charset="-127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052736"/>
            <a:ext cx="5832648" cy="35283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600" b="1" i="1" dirty="0" smtClean="0">
                <a:solidFill>
                  <a:schemeClr val="bg1"/>
                </a:solidFill>
              </a:rPr>
              <a:t>«Но помнит мир спасённый, мир вечный, мир живой, Серёжку с Малой Бронной и Витьку с Моховой»</a:t>
            </a:r>
            <a:r>
              <a:rPr lang="ru-RU" sz="1600" b="1" dirty="0" smtClean="0">
                <a:solidFill>
                  <a:schemeClr val="bg1"/>
                </a:solidFill>
              </a:rPr>
              <a:t> - </a:t>
            </a:r>
            <a:r>
              <a:rPr lang="ru-RU" sz="1600" b="1" dirty="0" smtClean="0">
                <a:solidFill>
                  <a:schemeClr val="bg1"/>
                </a:solidFill>
              </a:rPr>
              <a:t>слова </a:t>
            </a:r>
            <a:r>
              <a:rPr lang="ru-RU" sz="1600" b="1" dirty="0" smtClean="0">
                <a:solidFill>
                  <a:schemeClr val="bg1"/>
                </a:solidFill>
              </a:rPr>
              <a:t>этой </a:t>
            </a:r>
            <a:r>
              <a:rPr lang="ru-RU" sz="1600" b="1" dirty="0" smtClean="0">
                <a:solidFill>
                  <a:schemeClr val="bg1"/>
                </a:solidFill>
              </a:rPr>
              <a:t>известной песни </a:t>
            </a:r>
            <a:r>
              <a:rPr lang="ru-RU" sz="1600" b="1" dirty="0" smtClean="0">
                <a:solidFill>
                  <a:schemeClr val="bg1"/>
                </a:solidFill>
              </a:rPr>
              <a:t>никого не </a:t>
            </a:r>
            <a:r>
              <a:rPr lang="ru-RU" sz="1600" b="1" dirty="0" smtClean="0">
                <a:solidFill>
                  <a:schemeClr val="bg1"/>
                </a:solidFill>
              </a:rPr>
              <a:t>оставляют </a:t>
            </a:r>
            <a:r>
              <a:rPr lang="ru-RU" sz="1600" b="1" dirty="0" smtClean="0">
                <a:solidFill>
                  <a:schemeClr val="bg1"/>
                </a:solidFill>
              </a:rPr>
              <a:t>равнодушным. Создатель песни «Москвичи», выдающийся </a:t>
            </a:r>
            <a:r>
              <a:rPr lang="ru-RU" sz="1600" b="1" dirty="0" smtClean="0">
                <a:solidFill>
                  <a:schemeClr val="bg1"/>
                </a:solidFill>
              </a:rPr>
              <a:t>композитор, </a:t>
            </a:r>
            <a:r>
              <a:rPr lang="ru-RU" sz="1600" b="1" dirty="0" smtClean="0">
                <a:solidFill>
                  <a:schemeClr val="bg1"/>
                </a:solidFill>
              </a:rPr>
              <a:t>сын Якова Эшпая, участник Великой Отечественной войны, Андрей </a:t>
            </a:r>
            <a:r>
              <a:rPr lang="ru-RU" sz="1600" b="1" dirty="0" err="1" smtClean="0">
                <a:solidFill>
                  <a:schemeClr val="bg1"/>
                </a:solidFill>
              </a:rPr>
              <a:t>Эшпай</a:t>
            </a:r>
            <a:r>
              <a:rPr lang="ru-RU" sz="1600" b="1" dirty="0" smtClean="0">
                <a:solidFill>
                  <a:schemeClr val="bg1"/>
                </a:solidFill>
              </a:rPr>
              <a:t> вспоминает, как после окончания Чкаловского (Оренбургского) пулемётного училища участвовал в боях. </a:t>
            </a:r>
            <a:endParaRPr lang="ru-RU" sz="1600" b="1" dirty="0" smtClean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ru-RU" sz="1600" b="1" dirty="0" smtClean="0">
                <a:solidFill>
                  <a:schemeClr val="bg1"/>
                </a:solidFill>
              </a:rPr>
              <a:t>«</a:t>
            </a:r>
            <a:r>
              <a:rPr lang="ru-RU" sz="1600" b="1" dirty="0" smtClean="0">
                <a:solidFill>
                  <a:schemeClr val="bg1"/>
                </a:solidFill>
              </a:rPr>
              <a:t>В апреле 1945 г. наша часть подошла к Берлину. Те бои помнятся как одно непрерывное отчаянное сражение. А 9 Мая за несколько часов до окончания войны погибли два моих друга-разведчика - Володя Никитинский из Архангельска и Гена Новиков из Ташкента… Кто не был на фронте, никогда не поймёт, что я тогда испытал».</a:t>
            </a:r>
          </a:p>
        </p:txBody>
      </p:sp>
      <p:pic>
        <p:nvPicPr>
          <p:cNvPr id="1026" name="Picture 2" descr="http://www.100lichnost.ru/s/m/3/16543.jpg?t=1305009116"/>
          <p:cNvPicPr>
            <a:picLocks noChangeAspect="1" noChangeArrowheads="1"/>
          </p:cNvPicPr>
          <p:nvPr/>
        </p:nvPicPr>
        <p:blipFill>
          <a:blip r:embed="rId4" cstate="print"/>
          <a:srcRect l="15120" r="4241"/>
          <a:stretch>
            <a:fillRect/>
          </a:stretch>
        </p:blipFill>
        <p:spPr bwMode="auto">
          <a:xfrm>
            <a:off x="6361372" y="1340768"/>
            <a:ext cx="2531108" cy="23541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51520" y="4437112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bg1"/>
                </a:solidFill>
              </a:rPr>
              <a:t>После демобилизации </a:t>
            </a:r>
            <a:r>
              <a:rPr lang="ru-RU" sz="1600" b="1" dirty="0" err="1" smtClean="0">
                <a:solidFill>
                  <a:schemeClr val="bg1"/>
                </a:solidFill>
              </a:rPr>
              <a:t>Эшпай</a:t>
            </a:r>
            <a:r>
              <a:rPr lang="ru-RU" sz="1600" b="1" dirty="0" smtClean="0">
                <a:solidFill>
                  <a:schemeClr val="bg1"/>
                </a:solidFill>
              </a:rPr>
              <a:t> поступил в Московскую консерваторию. А «Москвичи» десять лет спустя после Победы он написал для Марка Бернеса. «Я прочёл текст и был ошеломлён. Поразительное совпадение! Всё, о чём писал незнакомый мне тогда поэт Евгений Винокуров, было у меня в жизни! И сонная Висла, и весенняя сырая земля, и улица - Бронная… Брат Валя, который погиб под Ленинградом. А мама всё ждала и ждала его возвращения … Была даже девушка, которая не дождалась...»</a:t>
            </a:r>
          </a:p>
        </p:txBody>
      </p:sp>
      <p:pic>
        <p:nvPicPr>
          <p:cNvPr id="7" name="Picture 2" descr="https://lh4.googleusercontent.com/_hTwpkg70bm4/TcPHvcdfssI/AAAAAAAAAYE/MPrJxdvsXHc/georg-lent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8001000" y="5133975"/>
            <a:ext cx="1143000" cy="1724025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0"/>
            <a:ext cx="3744416" cy="62068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glow rad="228600">
                    <a:srgbClr val="FFFFFF"/>
                  </a:glow>
                </a:effectLst>
              </a:rPr>
              <a:t>«Москвичи»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glow rad="228600">
                  <a:srgbClr val="FFFFFF"/>
                </a:glo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4048" y="692696"/>
            <a:ext cx="3024336" cy="597666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ts val="1200"/>
              </a:lnSpc>
              <a:buNone/>
            </a:pPr>
            <a:endParaRPr lang="ru-RU" sz="1600" b="1" dirty="0" smtClean="0">
              <a:effectLst/>
            </a:endParaRPr>
          </a:p>
          <a:p>
            <a:pPr marL="174625" indent="0">
              <a:lnSpc>
                <a:spcPts val="1300"/>
              </a:lnSpc>
              <a:buNone/>
            </a:pPr>
            <a:r>
              <a:rPr lang="ru-RU" sz="1600" b="1" dirty="0" smtClean="0">
                <a:effectLst/>
              </a:rPr>
              <a:t>В полях за Вислой сонной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Лежат в земле сырой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Серёжка с Малой Бронной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И Витька с Моховой. </a:t>
            </a:r>
            <a:br>
              <a:rPr lang="ru-RU" sz="1600" b="1" dirty="0" smtClean="0">
                <a:effectLst/>
              </a:rPr>
            </a:br>
            <a:endParaRPr lang="ru-RU" sz="1600" b="1" dirty="0" smtClean="0">
              <a:effectLst/>
            </a:endParaRPr>
          </a:p>
          <a:p>
            <a:pPr marL="174625" indent="0">
              <a:lnSpc>
                <a:spcPts val="1300"/>
              </a:lnSpc>
              <a:buNone/>
            </a:pPr>
            <a:r>
              <a:rPr lang="ru-RU" sz="1600" b="1" dirty="0" smtClean="0">
                <a:effectLst/>
              </a:rPr>
              <a:t>А где-то в людном мире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Который год подряд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Одни в пустой квартире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Их матери не спят. </a:t>
            </a:r>
            <a:br>
              <a:rPr lang="ru-RU" sz="1600" b="1" dirty="0" smtClean="0">
                <a:effectLst/>
              </a:rPr>
            </a:br>
            <a:endParaRPr lang="ru-RU" sz="1600" b="1" dirty="0" smtClean="0">
              <a:effectLst/>
            </a:endParaRPr>
          </a:p>
          <a:p>
            <a:pPr marL="174625" indent="0">
              <a:lnSpc>
                <a:spcPts val="1300"/>
              </a:lnSpc>
              <a:buNone/>
            </a:pPr>
            <a:r>
              <a:rPr lang="ru-RU" sz="1600" b="1" dirty="0" smtClean="0">
                <a:effectLst/>
              </a:rPr>
              <a:t>Свет лампы воспалённой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Пылает над Москвой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В окне на Малой Бронной,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В окне на Моховой. </a:t>
            </a:r>
            <a:br>
              <a:rPr lang="ru-RU" sz="1600" b="1" dirty="0" smtClean="0">
                <a:effectLst/>
              </a:rPr>
            </a:br>
            <a:endParaRPr lang="ru-RU" sz="1600" b="1" dirty="0" smtClean="0">
              <a:effectLst/>
            </a:endParaRPr>
          </a:p>
          <a:p>
            <a:pPr marL="174625" indent="0">
              <a:lnSpc>
                <a:spcPts val="1300"/>
              </a:lnSpc>
              <a:buNone/>
            </a:pPr>
            <a:r>
              <a:rPr lang="ru-RU" sz="1600" b="1" dirty="0" smtClean="0">
                <a:effectLst/>
              </a:rPr>
              <a:t>Друзьям не встать. В округе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Без них идёт кино.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Девчонки, их подруги,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Все замужем давно. </a:t>
            </a:r>
            <a:br>
              <a:rPr lang="ru-RU" sz="1600" b="1" dirty="0" smtClean="0">
                <a:effectLst/>
              </a:rPr>
            </a:br>
            <a:endParaRPr lang="ru-RU" sz="1600" b="1" dirty="0" smtClean="0">
              <a:effectLst/>
            </a:endParaRPr>
          </a:p>
          <a:p>
            <a:pPr marL="174625" indent="0">
              <a:lnSpc>
                <a:spcPts val="1300"/>
              </a:lnSpc>
              <a:buNone/>
            </a:pPr>
            <a:r>
              <a:rPr lang="ru-RU" sz="1600" b="1" dirty="0" smtClean="0">
                <a:effectLst/>
              </a:rPr>
              <a:t>В полях за Вислой сонной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Лежат в земле сырой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Серёжка с Малой Бронной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И Витька с Моховой. </a:t>
            </a:r>
            <a:br>
              <a:rPr lang="ru-RU" sz="1600" b="1" dirty="0" smtClean="0">
                <a:effectLst/>
              </a:rPr>
            </a:br>
            <a:endParaRPr lang="ru-RU" sz="1600" b="1" dirty="0" smtClean="0">
              <a:effectLst/>
            </a:endParaRPr>
          </a:p>
          <a:p>
            <a:pPr marL="174625" indent="0">
              <a:lnSpc>
                <a:spcPts val="1300"/>
              </a:lnSpc>
              <a:buNone/>
            </a:pPr>
            <a:r>
              <a:rPr lang="ru-RU" sz="1600" b="1" dirty="0" smtClean="0">
                <a:effectLst/>
              </a:rPr>
              <a:t>Но помнит мир спасённый,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Мир вечный, мир живой,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Серёжку с Малой Бронной </a:t>
            </a:r>
            <a:br>
              <a:rPr lang="ru-RU" sz="1600" b="1" dirty="0" smtClean="0">
                <a:effectLst/>
              </a:rPr>
            </a:br>
            <a:r>
              <a:rPr lang="ru-RU" sz="1600" b="1" dirty="0" smtClean="0">
                <a:effectLst/>
              </a:rPr>
              <a:t>И Витьку с Моховой.</a:t>
            </a:r>
          </a:p>
          <a:p>
            <a:pPr>
              <a:lnSpc>
                <a:spcPts val="1200"/>
              </a:lnSpc>
              <a:buNone/>
            </a:pPr>
            <a:endParaRPr lang="ru-RU" sz="1400" b="1" i="1" dirty="0" smtClean="0"/>
          </a:p>
          <a:p>
            <a:pPr algn="r">
              <a:lnSpc>
                <a:spcPts val="1200"/>
              </a:lnSpc>
              <a:buNone/>
            </a:pPr>
            <a:r>
              <a:rPr lang="ru-RU" sz="1400" b="1" i="1" dirty="0" smtClean="0"/>
              <a:t>Слова Е. Винокурова, </a:t>
            </a:r>
          </a:p>
          <a:p>
            <a:pPr algn="r">
              <a:lnSpc>
                <a:spcPts val="1200"/>
              </a:lnSpc>
              <a:buNone/>
            </a:pPr>
            <a:r>
              <a:rPr lang="ru-RU" sz="1400" b="1" i="1" dirty="0" smtClean="0"/>
              <a:t>музыка А. Эшпая, 1958 г.</a:t>
            </a:r>
            <a:endParaRPr lang="ru-RU" sz="1400" b="1" dirty="0" smtClean="0"/>
          </a:p>
          <a:p>
            <a:pPr>
              <a:lnSpc>
                <a:spcPts val="1200"/>
              </a:lnSpc>
            </a:pPr>
            <a:endParaRPr lang="ru-RU" sz="1400" b="1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+mn-lt"/>
                <a:ea typeface="Batang" pitchFamily="18" charset="-127"/>
                <a:cs typeface="+mn-cs"/>
              </a:rPr>
              <a:t>«Знаю</a:t>
            </a:r>
            <a:r>
              <a:rPr lang="ru-RU" sz="3600" b="1" dirty="0" smtClean="0">
                <a:solidFill>
                  <a:schemeClr val="bg1"/>
                </a:solidFill>
                <a:latin typeface="+mn-lt"/>
                <a:ea typeface="Batang" pitchFamily="18" charset="-127"/>
                <a:cs typeface="+mn-cs"/>
              </a:rPr>
              <a:t>, встретишь с любовью меня</a:t>
            </a:r>
            <a:r>
              <a:rPr lang="ru-RU" sz="3600" b="1" dirty="0" smtClean="0">
                <a:solidFill>
                  <a:schemeClr val="bg1"/>
                </a:solidFill>
                <a:latin typeface="+mn-lt"/>
                <a:ea typeface="Batang" pitchFamily="18" charset="-127"/>
                <a:cs typeface="+mn-cs"/>
              </a:rPr>
              <a:t>…»</a:t>
            </a:r>
            <a:endParaRPr lang="ru-RU" sz="3600" b="1" dirty="0">
              <a:solidFill>
                <a:schemeClr val="bg1"/>
              </a:solidFill>
              <a:latin typeface="+mn-lt"/>
              <a:ea typeface="Batang" pitchFamily="18" charset="-127"/>
              <a:cs typeface="+mn-cs"/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323528" y="1052736"/>
            <a:ext cx="8820472" cy="1368152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«</a:t>
            </a:r>
            <a:r>
              <a:rPr lang="ru-RU" sz="2400" b="1" dirty="0" smtClean="0">
                <a:solidFill>
                  <a:schemeClr val="bg1"/>
                </a:solidFill>
              </a:rPr>
              <a:t>Тёмная </a:t>
            </a:r>
            <a:r>
              <a:rPr lang="ru-RU" sz="2400" b="1" dirty="0" smtClean="0">
                <a:solidFill>
                  <a:schemeClr val="bg1"/>
                </a:solidFill>
              </a:rPr>
              <a:t>ночь» - лирическая песня, написанная композитором Никитой Богословским и поэтом Владимиром Агатовым в 1943 году для фильма «Два бойца». </a:t>
            </a:r>
          </a:p>
        </p:txBody>
      </p:sp>
      <p:pic>
        <p:nvPicPr>
          <p:cNvPr id="21506" name="Picture 2" descr="http://www.globalistika.ru/biblio/acmu_2.files/image013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2780928"/>
            <a:ext cx="3325633" cy="324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https://lh4.googleusercontent.com/_hTwpkg70bm4/TcPHvcdfssI/AAAAAAAAAYE/MPrJxdvsXHc/georg-lent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8001000" y="5133975"/>
            <a:ext cx="1143000" cy="1724025"/>
          </a:xfrm>
          <a:prstGeom prst="rect">
            <a:avLst/>
          </a:prstGeom>
          <a:noFill/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3419872" y="2204864"/>
            <a:ext cx="5724128" cy="43204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Режиссеру Леониду Лукину нужно было снять эпизод написания письма. Он обратился за помощью к Никите Богословскому, вскоре предложившему мелодию песни.  В тот же день Марк Бернес  записал фонограмму для песни, и уже на следующий день эпизод был снят.  Главный герой фильма в исполнении Марка Бернеса поет эту песню под гитару ночью,  во время дождя, во фронтовой землянке с протекающей кровлей.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Тёмная ночь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686800" cy="5472608"/>
          </a:xfrm>
        </p:spPr>
        <p:txBody>
          <a:bodyPr>
            <a:noAutofit/>
          </a:bodyPr>
          <a:lstStyle/>
          <a:p>
            <a:pPr marL="0" indent="0">
              <a:lnSpc>
                <a:spcPts val="2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Тёмная ночь, только пули свистят по степи, </a:t>
            </a:r>
          </a:p>
          <a:p>
            <a:pPr marL="0" indent="0">
              <a:lnSpc>
                <a:spcPts val="2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Только ветер гудит в проводах, тускло звёзды мерцают... </a:t>
            </a:r>
          </a:p>
          <a:p>
            <a:pPr marL="0" indent="0">
              <a:lnSpc>
                <a:spcPts val="2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В тёмную ночь ты, любимая, знаю, не спишь </a:t>
            </a:r>
          </a:p>
          <a:p>
            <a:pPr marL="0" indent="0">
              <a:lnSpc>
                <a:spcPts val="2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И у детской кроватки тайком ты слезу утираешь... </a:t>
            </a:r>
          </a:p>
          <a:p>
            <a:pPr marL="0" indent="0">
              <a:lnSpc>
                <a:spcPts val="2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Как я люблю глубину твоих ласковых глаз, </a:t>
            </a:r>
          </a:p>
          <a:p>
            <a:pPr marL="0" indent="0">
              <a:lnSpc>
                <a:spcPts val="2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Как я хочу к ним прижаться сейчас губами... </a:t>
            </a:r>
          </a:p>
          <a:p>
            <a:pPr marL="0" indent="0">
              <a:lnSpc>
                <a:spcPts val="2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Тёмная ночь разделяет, любимая, нас, </a:t>
            </a:r>
          </a:p>
          <a:p>
            <a:pPr marL="0" indent="0">
              <a:lnSpc>
                <a:spcPts val="2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И тревожная чёрная степь пролегла между нами... </a:t>
            </a:r>
          </a:p>
          <a:p>
            <a:pPr marL="0" indent="0">
              <a:lnSpc>
                <a:spcPts val="2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Верю в тебя, дорогую подругу мою, </a:t>
            </a:r>
          </a:p>
          <a:p>
            <a:pPr marL="0" indent="0">
              <a:lnSpc>
                <a:spcPts val="2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Эта вера от пули меня тёмной ночью хранила... </a:t>
            </a:r>
          </a:p>
          <a:p>
            <a:pPr marL="0" indent="0">
              <a:lnSpc>
                <a:spcPts val="2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Радостно мне, я спокоен в смертельном бою, </a:t>
            </a:r>
          </a:p>
          <a:p>
            <a:pPr marL="0" indent="0">
              <a:lnSpc>
                <a:spcPts val="2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Знаю, встретишь с любовью меня, чтоб со мной не случилось... </a:t>
            </a:r>
          </a:p>
          <a:p>
            <a:pPr marL="0" indent="0">
              <a:lnSpc>
                <a:spcPts val="2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Смерть не страшна, с ней не раз мы встречались в степи, </a:t>
            </a:r>
          </a:p>
          <a:p>
            <a:pPr marL="0" indent="0">
              <a:lnSpc>
                <a:spcPts val="2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Вот и теперь надо мною она кружится... </a:t>
            </a:r>
          </a:p>
          <a:p>
            <a:pPr marL="0" indent="0">
              <a:lnSpc>
                <a:spcPts val="2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Ты меня ждёшь и у детской кроватки не спишь, </a:t>
            </a:r>
          </a:p>
          <a:p>
            <a:pPr marL="0" indent="0">
              <a:lnSpc>
                <a:spcPts val="2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И поэтому знаю: со мной ничего не случится!...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+mn-lt"/>
                <a:ea typeface="Batang" pitchFamily="18" charset="-127"/>
                <a:cs typeface="+mn-cs"/>
              </a:rPr>
              <a:t>«За </a:t>
            </a:r>
            <a:r>
              <a:rPr lang="ru-RU" sz="4000" b="1" dirty="0" smtClean="0">
                <a:solidFill>
                  <a:schemeClr val="bg1"/>
                </a:solidFill>
                <a:latin typeface="+mn-lt"/>
                <a:ea typeface="Batang" pitchFamily="18" charset="-127"/>
                <a:cs typeface="+mn-cs"/>
              </a:rPr>
              <a:t>ценой не постоим</a:t>
            </a:r>
            <a:r>
              <a:rPr lang="ru-RU" sz="4000" b="1" dirty="0" smtClean="0">
                <a:solidFill>
                  <a:schemeClr val="bg1"/>
                </a:solidFill>
                <a:latin typeface="+mn-lt"/>
                <a:ea typeface="Batang" pitchFamily="18" charset="-127"/>
                <a:cs typeface="+mn-cs"/>
              </a:rPr>
              <a:t>…»</a:t>
            </a:r>
            <a:endParaRPr lang="ru-RU" sz="4000" b="1" dirty="0">
              <a:solidFill>
                <a:schemeClr val="bg1"/>
              </a:solidFill>
              <a:latin typeface="+mn-lt"/>
              <a:ea typeface="Batang" pitchFamily="18" charset="-127"/>
              <a:cs typeface="+mn-cs"/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827584" y="1124744"/>
            <a:ext cx="7848872" cy="129614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«Нам нужна одна победа» («Десятый наш десантный батальон») — песня Булата Окуджавы, написанная для фильма А. Смирнова «Белорусский вокзал» (1970</a:t>
            </a:r>
            <a:r>
              <a:rPr lang="ru-RU" sz="2400" b="1" dirty="0" smtClean="0">
                <a:solidFill>
                  <a:schemeClr val="bg1"/>
                </a:solidFill>
              </a:rPr>
              <a:t>).</a:t>
            </a:r>
            <a:endParaRPr lang="ru-RU" sz="2400" b="1" dirty="0" smtClean="0">
              <a:solidFill>
                <a:schemeClr val="bg1"/>
              </a:solidFill>
            </a:endParaRPr>
          </a:p>
        </p:txBody>
      </p:sp>
      <p:pic>
        <p:nvPicPr>
          <p:cNvPr id="4" name="Picture 2" descr="https://lh4.googleusercontent.com/_hTwpkg70bm4/TcPHvcdfssI/AAAAAAAAAYE/MPrJxdvsXHc/georg-lent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8001000" y="5133975"/>
            <a:ext cx="1143000" cy="1724025"/>
          </a:xfrm>
          <a:prstGeom prst="rect">
            <a:avLst/>
          </a:prstGeom>
          <a:noFill/>
        </p:spPr>
      </p:pic>
      <p:pic>
        <p:nvPicPr>
          <p:cNvPr id="5122" name="Picture 2" descr="http://chtoby-pomnili.com/preview.php?width=max&amp;dir=498&amp;id=17032519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636912"/>
            <a:ext cx="2676469" cy="3837063"/>
          </a:xfrm>
          <a:prstGeom prst="rect">
            <a:avLst/>
          </a:prstGeom>
          <a:noFill/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3347864" y="2780928"/>
            <a:ext cx="5400600" cy="37444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Песня была написана специально для фильма, по заказу режиссёра Андрея Смирнова. Также Булат написал и мелодию к песне, которая и стала звучать, хотя над музыкой к фильму уже работал композитор Альфред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Шнитке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Примечательно, что именно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Шнитке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проголосовал за вариант Окуджавы. В фильме песню исполняет актриса Нина Ургант.</a:t>
            </a:r>
            <a:endParaRPr kumimoji="0" lang="ru-RU" sz="2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0"/>
            <a:ext cx="5061248" cy="980728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Нам нужна одна победа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51520" y="188640"/>
            <a:ext cx="5040560" cy="64807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>Здесь птицы не поют,</a:t>
            </a:r>
            <a:b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>Деревья не </a:t>
            </a: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>растут.</a:t>
            </a: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/>
            </a:r>
            <a:b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>И только мы плечом к плечу</a:t>
            </a:r>
            <a:b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>Врастаем в землю тут.</a:t>
            </a:r>
            <a:b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>Горит и кружится планета,</a:t>
            </a:r>
            <a:b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>Над нашей Родиною дым.</a:t>
            </a:r>
            <a:b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>И значит нам нужна одна победа!</a:t>
            </a:r>
            <a:b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>Одна на всех, мы за ценой не постоим.</a:t>
            </a:r>
            <a:b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>Одна на всех, мы за ценой не постоим.</a:t>
            </a:r>
          </a:p>
          <a:p>
            <a:pPr marL="360363" indent="0">
              <a:buNone/>
            </a:pPr>
            <a:r>
              <a:rPr lang="ru-RU" sz="1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</a:rPr>
              <a:t>Нас ждет огонь смертельный,</a:t>
            </a:r>
            <a:br>
              <a:rPr lang="ru-RU" sz="1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</a:rPr>
            </a:br>
            <a:r>
              <a:rPr lang="ru-RU" sz="1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</a:rPr>
              <a:t>И все ж бессилен он.</a:t>
            </a:r>
            <a:br>
              <a:rPr lang="ru-RU" sz="1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</a:rPr>
            </a:br>
            <a:r>
              <a:rPr lang="ru-RU" sz="1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</a:rPr>
              <a:t>Сомненья прочь, уходит в ночь отдельный</a:t>
            </a:r>
            <a:br>
              <a:rPr lang="ru-RU" sz="1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</a:rPr>
            </a:br>
            <a:r>
              <a:rPr lang="ru-RU" sz="1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</a:rPr>
              <a:t>Десятый наш десантный батальон,</a:t>
            </a:r>
            <a:br>
              <a:rPr lang="ru-RU" sz="1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</a:rPr>
            </a:br>
            <a:r>
              <a:rPr lang="ru-RU" sz="1800" b="1" dirty="0" smtClean="0">
                <a:solidFill>
                  <a:srgbClr val="C00000"/>
                </a:solidFill>
                <a:effectLst>
                  <a:glow rad="228600">
                    <a:srgbClr val="FFFFFF"/>
                  </a:glow>
                </a:effectLst>
              </a:rPr>
              <a:t>Десятый наш десантный батальон.</a:t>
            </a:r>
          </a:p>
          <a:p>
            <a:pPr marL="0" indent="0">
              <a:buNone/>
            </a:pP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>Лишь только бой угас -</a:t>
            </a:r>
            <a:b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>Звучит другой приказ.</a:t>
            </a:r>
            <a:b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>И почтальон сойдет с </a:t>
            </a: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>ума,</a:t>
            </a: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/>
            </a:r>
            <a:b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>Разыскивая нас.</a:t>
            </a:r>
            <a:b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>Взлетает красная ракета,</a:t>
            </a:r>
            <a:b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>Бьет пулемет неутомим.</a:t>
            </a:r>
            <a:b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>И значит нам нужна одна победа!</a:t>
            </a:r>
            <a:b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>Одна на всех, мы за ценой не постоим.</a:t>
            </a:r>
            <a:b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>Одна на всех, мы за ценой не постоим</a:t>
            </a:r>
            <a:r>
              <a:rPr lang="ru-RU" sz="1800" b="1" dirty="0" smtClean="0">
                <a:effectLst>
                  <a:glow rad="228600">
                    <a:srgbClr val="FFFFFF"/>
                  </a:glow>
                </a:effectLst>
              </a:rPr>
              <a:t>.</a:t>
            </a:r>
            <a:endParaRPr lang="ru-RU" sz="1800" b="1" dirty="0" smtClean="0">
              <a:effectLst>
                <a:glow rad="228600">
                  <a:srgbClr val="FFFFFF"/>
                </a:glow>
              </a:effectLst>
            </a:endParaRPr>
          </a:p>
        </p:txBody>
      </p:sp>
      <p:sp>
        <p:nvSpPr>
          <p:cNvPr id="6" name="Содержимое 4"/>
          <p:cNvSpPr txBox="1">
            <a:spLocks/>
          </p:cNvSpPr>
          <p:nvPr/>
        </p:nvSpPr>
        <p:spPr>
          <a:xfrm>
            <a:off x="5004048" y="2348880"/>
            <a:ext cx="4139952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b="1" dirty="0" smtClean="0">
                <a:effectLst>
                  <a:glow rad="228600">
                    <a:srgbClr val="FFFFFF"/>
                  </a:glow>
                </a:effectLst>
              </a:rPr>
              <a:t>Припев.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b="1" dirty="0" smtClean="0">
              <a:effectLst>
                <a:glow rad="228600">
                  <a:srgbClr val="FFFFFF"/>
                </a:glo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b="1" dirty="0" smtClean="0">
                <a:effectLst>
                  <a:glow rad="228600">
                    <a:srgbClr val="FFFFFF"/>
                  </a:glow>
                </a:effectLst>
              </a:rPr>
              <a:t>От Курска и Орла</a:t>
            </a:r>
            <a:br>
              <a:rPr lang="ru-RU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b="1" dirty="0" smtClean="0">
                <a:effectLst>
                  <a:glow rad="228600">
                    <a:srgbClr val="FFFFFF"/>
                  </a:glow>
                </a:effectLst>
              </a:rPr>
              <a:t>Война нас довела</a:t>
            </a:r>
            <a:br>
              <a:rPr lang="ru-RU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b="1" dirty="0" smtClean="0">
                <a:effectLst>
                  <a:glow rad="228600">
                    <a:srgbClr val="FFFFFF"/>
                  </a:glow>
                </a:effectLst>
              </a:rPr>
              <a:t>До самых вражеских ворот,</a:t>
            </a:r>
            <a:br>
              <a:rPr lang="ru-RU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b="1" dirty="0" smtClean="0">
                <a:effectLst>
                  <a:glow rad="228600">
                    <a:srgbClr val="FFFFFF"/>
                  </a:glow>
                </a:effectLst>
              </a:rPr>
              <a:t>Такие, брат, дела.</a:t>
            </a:r>
            <a:br>
              <a:rPr lang="ru-RU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b="1" dirty="0" smtClean="0">
                <a:effectLst>
                  <a:glow rad="228600">
                    <a:srgbClr val="FFFFFF"/>
                  </a:glow>
                </a:effectLst>
              </a:rPr>
              <a:t>Когда-нибудь мы вспомним это</a:t>
            </a:r>
            <a:br>
              <a:rPr lang="ru-RU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b="1" dirty="0" smtClean="0">
                <a:effectLst>
                  <a:glow rad="228600">
                    <a:srgbClr val="FFFFFF"/>
                  </a:glow>
                </a:effectLst>
              </a:rPr>
              <a:t>И не поверится самим.</a:t>
            </a:r>
            <a:br>
              <a:rPr lang="ru-RU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b="1" dirty="0" smtClean="0">
                <a:effectLst>
                  <a:glow rad="228600">
                    <a:srgbClr val="FFFFFF"/>
                  </a:glow>
                </a:effectLst>
              </a:rPr>
              <a:t>А нынче нам нужна одна победа!</a:t>
            </a:r>
            <a:br>
              <a:rPr lang="ru-RU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b="1" dirty="0" smtClean="0">
                <a:effectLst>
                  <a:glow rad="228600">
                    <a:srgbClr val="FFFFFF"/>
                  </a:glow>
                </a:effectLst>
              </a:rPr>
              <a:t>Одна на всех, мы за ценой не постоим.</a:t>
            </a:r>
            <a:br>
              <a:rPr lang="ru-RU" b="1" dirty="0" smtClean="0">
                <a:effectLst>
                  <a:glow rad="228600">
                    <a:srgbClr val="FFFFFF"/>
                  </a:glow>
                </a:effectLst>
              </a:rPr>
            </a:br>
            <a:r>
              <a:rPr lang="ru-RU" b="1" dirty="0" smtClean="0">
                <a:effectLst>
                  <a:glow rad="228600">
                    <a:srgbClr val="FFFFFF"/>
                  </a:glow>
                </a:effectLst>
              </a:rPr>
              <a:t>Одна на всех, мы за ценой не постоим.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b="1" dirty="0" smtClean="0">
              <a:effectLst>
                <a:glow rad="228600">
                  <a:srgbClr val="FFFFFF"/>
                </a:glow>
              </a:effectLst>
            </a:endParaRPr>
          </a:p>
          <a:p>
            <a:pPr>
              <a:spcBef>
                <a:spcPct val="20000"/>
              </a:spcBef>
            </a:pPr>
            <a:r>
              <a:rPr lang="ru-RU" b="1" dirty="0" smtClean="0">
                <a:effectLst>
                  <a:glow rad="228600">
                    <a:srgbClr val="FFFFFF"/>
                  </a:glow>
                </a:effectLst>
              </a:rPr>
              <a:t>Припев.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«Этот </a:t>
            </a:r>
            <a:r>
              <a:rPr lang="ru-RU" sz="3600" b="1" dirty="0" smtClean="0">
                <a:solidFill>
                  <a:schemeClr val="bg1"/>
                </a:solidFill>
              </a:rPr>
              <a:t>день мы приближали как </a:t>
            </a:r>
            <a:r>
              <a:rPr lang="ru-RU" sz="3600" b="1" dirty="0" smtClean="0">
                <a:solidFill>
                  <a:schemeClr val="bg1"/>
                </a:solidFill>
              </a:rPr>
              <a:t>могли»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1368151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Главная «победная» песня родилась только через 30 лет после завершения войны, но без нее </a:t>
            </a:r>
            <a:r>
              <a:rPr lang="ru-RU" sz="2400" b="1" dirty="0" smtClean="0">
                <a:solidFill>
                  <a:schemeClr val="bg1"/>
                </a:solidFill>
              </a:rPr>
              <a:t>рассказ </a:t>
            </a:r>
            <a:r>
              <a:rPr lang="ru-RU" sz="2400" b="1" dirty="0" smtClean="0">
                <a:solidFill>
                  <a:schemeClr val="bg1"/>
                </a:solidFill>
              </a:rPr>
              <a:t>о военных песнях был бы неполным. </a:t>
            </a:r>
            <a:endParaRPr lang="ru-RU" sz="2400" b="1" dirty="0" smtClean="0">
              <a:solidFill>
                <a:schemeClr val="bg1"/>
              </a:solidFill>
            </a:endParaRPr>
          </a:p>
        </p:txBody>
      </p:sp>
      <p:pic>
        <p:nvPicPr>
          <p:cNvPr id="5" name="Picture 2" descr="https://lh4.googleusercontent.com/_hTwpkg70bm4/TcPHvcdfssI/AAAAAAAAAYE/MPrJxdvsXHc/georg-lent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8001000" y="5133975"/>
            <a:ext cx="1143000" cy="1724025"/>
          </a:xfrm>
          <a:prstGeom prst="rect">
            <a:avLst/>
          </a:prstGeom>
          <a:noFill/>
        </p:spPr>
      </p:pic>
      <p:pic>
        <p:nvPicPr>
          <p:cNvPr id="4098" name="Picture 2" descr="http://hram-troicy.prihod.ru/users/67/1167/editor_files/image/(48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636912"/>
            <a:ext cx="4320480" cy="32403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4716016" y="2564904"/>
            <a:ext cx="4427984" cy="381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Песня «День Победы» была создана поэтом Владимиром Харитоновым и композитором Давидом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Тухмановым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 30-летию великой даты. Впервые эта песня прозвучала на праздничном концерте в московском Кремле в исполнении Льва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Лещенко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ru-RU" sz="2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21sad.ru/wp-content/uploads/2013/09/0_7241a_83bc1cf2_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0613" y="404664"/>
            <a:ext cx="4273387" cy="453650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7056784" cy="90872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Победы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67544" y="908720"/>
            <a:ext cx="5184576" cy="482453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500" b="1" dirty="0" smtClean="0"/>
              <a:t>День Победы, как он был от нас далек,</a:t>
            </a:r>
            <a:br>
              <a:rPr lang="ru-RU" sz="3500" b="1" dirty="0" smtClean="0"/>
            </a:br>
            <a:r>
              <a:rPr lang="ru-RU" sz="3500" b="1" dirty="0" smtClean="0"/>
              <a:t>Как в костре потухшем таял уголек.</a:t>
            </a:r>
            <a:br>
              <a:rPr lang="ru-RU" sz="3500" b="1" dirty="0" smtClean="0"/>
            </a:br>
            <a:r>
              <a:rPr lang="ru-RU" sz="3500" b="1" dirty="0" smtClean="0"/>
              <a:t>Были версты, обгорелые, в пыли, -</a:t>
            </a:r>
            <a:br>
              <a:rPr lang="ru-RU" sz="3500" b="1" dirty="0" smtClean="0"/>
            </a:br>
            <a:r>
              <a:rPr lang="ru-RU" sz="3500" b="1" dirty="0" smtClean="0"/>
              <a:t>Этот день мы приближали как могли</a:t>
            </a:r>
            <a:r>
              <a:rPr lang="ru-RU" sz="3500" b="1" dirty="0" smtClean="0"/>
              <a:t>.</a:t>
            </a:r>
          </a:p>
          <a:p>
            <a:pPr marL="0" indent="0">
              <a:buNone/>
            </a:pPr>
            <a:endParaRPr lang="ru-RU" sz="3500" b="1" dirty="0" smtClean="0"/>
          </a:p>
          <a:p>
            <a:pPr marL="0" indent="0">
              <a:buNone/>
            </a:pPr>
            <a:r>
              <a:rPr lang="ru-RU" sz="3500" b="1" dirty="0" smtClean="0">
                <a:solidFill>
                  <a:srgbClr val="C00000"/>
                </a:solidFill>
              </a:rPr>
              <a:t>Припев</a:t>
            </a:r>
            <a:r>
              <a:rPr lang="ru-RU" sz="3500" b="1" dirty="0" smtClean="0">
                <a:solidFill>
                  <a:srgbClr val="C00000"/>
                </a:solidFill>
              </a:rPr>
              <a:t>:</a:t>
            </a:r>
            <a:br>
              <a:rPr lang="ru-RU" sz="3500" b="1" dirty="0" smtClean="0">
                <a:solidFill>
                  <a:srgbClr val="C00000"/>
                </a:solidFill>
              </a:rPr>
            </a:br>
            <a:endParaRPr lang="ru-RU" sz="35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3500" b="1" dirty="0" smtClean="0">
                <a:solidFill>
                  <a:srgbClr val="C00000"/>
                </a:solidFill>
              </a:rPr>
              <a:t>Этот </a:t>
            </a:r>
            <a:r>
              <a:rPr lang="ru-RU" sz="3500" b="1" dirty="0" smtClean="0">
                <a:solidFill>
                  <a:srgbClr val="C00000"/>
                </a:solidFill>
              </a:rPr>
              <a:t>День Победы</a:t>
            </a:r>
            <a:br>
              <a:rPr lang="ru-RU" sz="3500" b="1" dirty="0" smtClean="0">
                <a:solidFill>
                  <a:srgbClr val="C00000"/>
                </a:solidFill>
              </a:rPr>
            </a:br>
            <a:r>
              <a:rPr lang="ru-RU" sz="3500" b="1" dirty="0" smtClean="0">
                <a:solidFill>
                  <a:srgbClr val="C00000"/>
                </a:solidFill>
              </a:rPr>
              <a:t>Порохом пропах,</a:t>
            </a:r>
            <a:br>
              <a:rPr lang="ru-RU" sz="3500" b="1" dirty="0" smtClean="0">
                <a:solidFill>
                  <a:srgbClr val="C00000"/>
                </a:solidFill>
              </a:rPr>
            </a:br>
            <a:r>
              <a:rPr lang="ru-RU" sz="3500" b="1" dirty="0" smtClean="0">
                <a:solidFill>
                  <a:srgbClr val="C00000"/>
                </a:solidFill>
              </a:rPr>
              <a:t>Это праздник</a:t>
            </a:r>
            <a:br>
              <a:rPr lang="ru-RU" sz="3500" b="1" dirty="0" smtClean="0">
                <a:solidFill>
                  <a:srgbClr val="C00000"/>
                </a:solidFill>
              </a:rPr>
            </a:br>
            <a:r>
              <a:rPr lang="ru-RU" sz="3500" b="1" dirty="0" smtClean="0">
                <a:solidFill>
                  <a:srgbClr val="C00000"/>
                </a:solidFill>
              </a:rPr>
              <a:t>С сединою на висках.</a:t>
            </a:r>
            <a:br>
              <a:rPr lang="ru-RU" sz="3500" b="1" dirty="0" smtClean="0">
                <a:solidFill>
                  <a:srgbClr val="C00000"/>
                </a:solidFill>
              </a:rPr>
            </a:br>
            <a:r>
              <a:rPr lang="ru-RU" sz="3500" b="1" dirty="0" smtClean="0">
                <a:solidFill>
                  <a:srgbClr val="C00000"/>
                </a:solidFill>
              </a:rPr>
              <a:t>Это радость</a:t>
            </a:r>
            <a:br>
              <a:rPr lang="ru-RU" sz="3500" b="1" dirty="0" smtClean="0">
                <a:solidFill>
                  <a:srgbClr val="C00000"/>
                </a:solidFill>
              </a:rPr>
            </a:br>
            <a:r>
              <a:rPr lang="ru-RU" sz="3500" b="1" dirty="0" smtClean="0">
                <a:solidFill>
                  <a:srgbClr val="C00000"/>
                </a:solidFill>
              </a:rPr>
              <a:t>Со слезами на глазах.</a:t>
            </a:r>
          </a:p>
          <a:p>
            <a:pPr marL="0" indent="0">
              <a:buNone/>
            </a:pPr>
            <a:r>
              <a:rPr lang="ru-RU" sz="3500" b="1" dirty="0" smtClean="0">
                <a:solidFill>
                  <a:srgbClr val="C00000"/>
                </a:solidFill>
              </a:rPr>
              <a:t>День Победы!</a:t>
            </a:r>
            <a:br>
              <a:rPr lang="ru-RU" sz="3500" b="1" dirty="0" smtClean="0">
                <a:solidFill>
                  <a:srgbClr val="C00000"/>
                </a:solidFill>
              </a:rPr>
            </a:br>
            <a:r>
              <a:rPr lang="ru-RU" sz="3500" b="1" dirty="0" smtClean="0">
                <a:solidFill>
                  <a:srgbClr val="C00000"/>
                </a:solidFill>
              </a:rPr>
              <a:t>День Победы!</a:t>
            </a:r>
            <a:br>
              <a:rPr lang="ru-RU" sz="3500" b="1" dirty="0" smtClean="0">
                <a:solidFill>
                  <a:srgbClr val="C00000"/>
                </a:solidFill>
              </a:rPr>
            </a:br>
            <a:r>
              <a:rPr lang="ru-RU" sz="3500" b="1" dirty="0" smtClean="0">
                <a:solidFill>
                  <a:srgbClr val="C00000"/>
                </a:solidFill>
              </a:rPr>
              <a:t>День Победы!</a:t>
            </a:r>
          </a:p>
          <a:p>
            <a:endParaRPr lang="ru-RU" dirty="0"/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3419872" y="2276872"/>
            <a:ext cx="5724128" cy="4365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Дни и ночи у мартеновских печей</a:t>
            </a:r>
            <a:b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 смыкала наша Родина очей.</a:t>
            </a:r>
            <a:b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Дни и ночи битву трудную вели -</a:t>
            </a:r>
            <a:b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Этот день мы приближали как могли.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9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Припев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9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Здравствуй, мама, возвратились мы не все...</a:t>
            </a:r>
            <a:b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Босиком бы пробежаться по росе!</a:t>
            </a:r>
            <a:b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Пол-Европы прошагали, пол-Земли, -</a:t>
            </a:r>
            <a:b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Этот день мы приближали как могли.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9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Припев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2"/>
          <p:cNvSpPr>
            <a:spLocks noGrp="1"/>
          </p:cNvSpPr>
          <p:nvPr>
            <p:ph sz="half" idx="1"/>
          </p:nvPr>
        </p:nvSpPr>
        <p:spPr>
          <a:xfrm>
            <a:off x="395536" y="188640"/>
            <a:ext cx="7272808" cy="324036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b="1" dirty="0" smtClean="0">
                <a:solidFill>
                  <a:schemeClr val="bg1"/>
                </a:solidFill>
              </a:rPr>
              <a:t>Песням </a:t>
            </a:r>
            <a:r>
              <a:rPr lang="ru-RU" b="1" dirty="0" smtClean="0">
                <a:solidFill>
                  <a:schemeClr val="bg1"/>
                </a:solidFill>
              </a:rPr>
              <a:t>тех </a:t>
            </a:r>
            <a:r>
              <a:rPr lang="ru-RU" b="1" dirty="0" smtClean="0">
                <a:solidFill>
                  <a:schemeClr val="bg1"/>
                </a:solidFill>
              </a:rPr>
              <a:t>военных лет — поверьте</a:t>
            </a:r>
            <a:r>
              <a:rPr lang="ru-RU" b="1" dirty="0" smtClean="0">
                <a:solidFill>
                  <a:schemeClr val="bg1"/>
                </a:solidFill>
              </a:rPr>
              <a:t>!</a:t>
            </a:r>
          </a:p>
          <a:p>
            <a:pPr marL="0" indent="0" algn="just">
              <a:buNone/>
            </a:pPr>
            <a:r>
              <a:rPr lang="ru-RU" b="1" dirty="0" smtClean="0">
                <a:solidFill>
                  <a:schemeClr val="bg1"/>
                </a:solidFill>
              </a:rPr>
              <a:t>Мы </a:t>
            </a:r>
            <a:r>
              <a:rPr lang="ru-RU" b="1" dirty="0" smtClean="0">
                <a:solidFill>
                  <a:schemeClr val="bg1"/>
                </a:solidFill>
              </a:rPr>
              <a:t>не зря от дома </a:t>
            </a:r>
            <a:r>
              <a:rPr lang="ru-RU" b="1" dirty="0" smtClean="0">
                <a:solidFill>
                  <a:schemeClr val="bg1"/>
                </a:solidFill>
              </a:rPr>
              <a:t>вдалеке</a:t>
            </a:r>
          </a:p>
          <a:p>
            <a:pPr marL="0" indent="0" algn="just">
              <a:buNone/>
            </a:pPr>
            <a:r>
              <a:rPr lang="ru-RU" b="1" dirty="0" smtClean="0">
                <a:solidFill>
                  <a:schemeClr val="bg1"/>
                </a:solidFill>
              </a:rPr>
              <a:t>Пели </a:t>
            </a:r>
            <a:r>
              <a:rPr lang="ru-RU" b="1" dirty="0" smtClean="0">
                <a:solidFill>
                  <a:schemeClr val="bg1"/>
                </a:solidFill>
              </a:rPr>
              <a:t>в четырех шагах от </a:t>
            </a:r>
            <a:r>
              <a:rPr lang="ru-RU" b="1" dirty="0" smtClean="0">
                <a:solidFill>
                  <a:schemeClr val="bg1"/>
                </a:solidFill>
              </a:rPr>
              <a:t>смерти</a:t>
            </a:r>
          </a:p>
          <a:p>
            <a:pPr marL="0" indent="0" algn="just">
              <a:buNone/>
            </a:pPr>
            <a:r>
              <a:rPr lang="ru-RU" b="1" dirty="0" smtClean="0">
                <a:solidFill>
                  <a:schemeClr val="bg1"/>
                </a:solidFill>
              </a:rPr>
              <a:t>О </a:t>
            </a:r>
            <a:r>
              <a:rPr lang="ru-RU" b="1" dirty="0" smtClean="0">
                <a:solidFill>
                  <a:schemeClr val="bg1"/>
                </a:solidFill>
              </a:rPr>
              <a:t>родном заветном огоньке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  <a:p>
            <a:pPr marL="1438275" indent="0" algn="just">
              <a:buNone/>
            </a:pPr>
            <a:r>
              <a:rPr lang="ru-RU" b="1" dirty="0" smtClean="0">
                <a:solidFill>
                  <a:schemeClr val="bg1"/>
                </a:solidFill>
              </a:rPr>
              <a:t>И </a:t>
            </a:r>
            <a:r>
              <a:rPr lang="ru-RU" b="1" dirty="0" smtClean="0">
                <a:solidFill>
                  <a:schemeClr val="bg1"/>
                </a:solidFill>
              </a:rPr>
              <a:t>не зря про путь к Берлину пели — </a:t>
            </a:r>
            <a:endParaRPr lang="ru-RU" b="1" dirty="0" smtClean="0">
              <a:solidFill>
                <a:schemeClr val="bg1"/>
              </a:solidFill>
            </a:endParaRPr>
          </a:p>
          <a:p>
            <a:pPr marL="1438275" indent="0" algn="just">
              <a:buNone/>
            </a:pPr>
            <a:r>
              <a:rPr lang="ru-RU" b="1" dirty="0" smtClean="0">
                <a:solidFill>
                  <a:schemeClr val="bg1"/>
                </a:solidFill>
              </a:rPr>
              <a:t>Как </a:t>
            </a:r>
            <a:r>
              <a:rPr lang="ru-RU" b="1" dirty="0" smtClean="0">
                <a:solidFill>
                  <a:schemeClr val="bg1"/>
                </a:solidFill>
              </a:rPr>
              <a:t>он был нелегок и </a:t>
            </a:r>
            <a:r>
              <a:rPr lang="ru-RU" b="1" dirty="0" smtClean="0">
                <a:solidFill>
                  <a:schemeClr val="bg1"/>
                </a:solidFill>
              </a:rPr>
              <a:t>нескор…</a:t>
            </a:r>
          </a:p>
          <a:p>
            <a:pPr marL="1438275" indent="0" algn="just">
              <a:buNone/>
            </a:pPr>
            <a:r>
              <a:rPr lang="ru-RU" b="1" dirty="0" smtClean="0">
                <a:solidFill>
                  <a:schemeClr val="bg1"/>
                </a:solidFill>
              </a:rPr>
              <a:t>Песни </a:t>
            </a:r>
            <a:r>
              <a:rPr lang="ru-RU" b="1" dirty="0" smtClean="0">
                <a:solidFill>
                  <a:schemeClr val="bg1"/>
                </a:solidFill>
              </a:rPr>
              <a:t>вместе с нами </a:t>
            </a:r>
            <a:r>
              <a:rPr lang="ru-RU" b="1" dirty="0" smtClean="0">
                <a:solidFill>
                  <a:schemeClr val="bg1"/>
                </a:solidFill>
              </a:rPr>
              <a:t>постарели.</a:t>
            </a:r>
          </a:p>
          <a:p>
            <a:pPr marL="1438275" indent="0" algn="just">
              <a:buNone/>
            </a:pPr>
            <a:r>
              <a:rPr lang="ru-RU" b="1" dirty="0" smtClean="0">
                <a:solidFill>
                  <a:schemeClr val="bg1"/>
                </a:solidFill>
              </a:rPr>
              <a:t>Н</a:t>
            </a:r>
            <a:r>
              <a:rPr lang="ru-RU" b="1" dirty="0" smtClean="0">
                <a:solidFill>
                  <a:schemeClr val="bg1"/>
                </a:solidFill>
              </a:rPr>
              <a:t>о </a:t>
            </a:r>
            <a:r>
              <a:rPr lang="ru-RU" b="1" dirty="0" smtClean="0">
                <a:solidFill>
                  <a:schemeClr val="bg1"/>
                </a:solidFill>
              </a:rPr>
              <a:t>в строю остались до сих пор.</a:t>
            </a:r>
            <a:endParaRPr lang="ru-RU" b="1" dirty="0" smtClean="0">
              <a:solidFill>
                <a:schemeClr val="bg1"/>
              </a:solidFill>
            </a:endParaRPr>
          </a:p>
        </p:txBody>
      </p:sp>
      <p:pic>
        <p:nvPicPr>
          <p:cNvPr id="5" name="Picture 2" descr="http://www.antiwarsongs.org/img/upl/20090621-bayan_001-600x3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3451699"/>
            <a:ext cx="5148064" cy="34063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2" descr="https://lh4.googleusercontent.com/_hTwpkg70bm4/TcPHvcdfssI/AAAAAAAAAYE/MPrJxdvsXHc/georg-lent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8001000" y="5133975"/>
            <a:ext cx="1143000" cy="1724025"/>
          </a:xfrm>
          <a:prstGeom prst="rect">
            <a:avLst/>
          </a:prstGeom>
          <a:noFill/>
        </p:spPr>
      </p:pic>
      <p:pic>
        <p:nvPicPr>
          <p:cNvPr id="2050" name="Picture 2" descr="Евгений Овсянников ВКонтакте"/>
          <p:cNvPicPr>
            <a:picLocks noChangeAspect="1" noChangeArrowheads="1"/>
          </p:cNvPicPr>
          <p:nvPr/>
        </p:nvPicPr>
        <p:blipFill>
          <a:blip r:embed="rId6" cstate="print"/>
          <a:srcRect r="22585" b="3255"/>
          <a:stretch>
            <a:fillRect/>
          </a:stretch>
        </p:blipFill>
        <p:spPr bwMode="auto">
          <a:xfrm>
            <a:off x="0" y="3462290"/>
            <a:ext cx="3995936" cy="33957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Содержимое 4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410</TotalTime>
  <Words>1007</Words>
  <Application>Microsoft Office PowerPoint</Application>
  <PresentationFormat>Экран (4:3)</PresentationFormat>
  <Paragraphs>120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ПЕСНИ  ВОЙНЫ</vt:lpstr>
      <vt:lpstr>Слайд 2</vt:lpstr>
      <vt:lpstr>Слайд 3</vt:lpstr>
      <vt:lpstr>Слайд 4</vt:lpstr>
      <vt:lpstr>Слайд 5</vt:lpstr>
      <vt:lpstr>Священная война</vt:lpstr>
      <vt:lpstr>О войне и Серёжке с Малой Бронной</vt:lpstr>
      <vt:lpstr>«Москвичи»</vt:lpstr>
      <vt:lpstr>«Знаю, встретишь с любовью меня…»</vt:lpstr>
      <vt:lpstr>Тёмная ночь</vt:lpstr>
      <vt:lpstr>«За ценой не постоим…»</vt:lpstr>
      <vt:lpstr>Нам нужна одна победа</vt:lpstr>
      <vt:lpstr>«Этот день мы приближали как могли»</vt:lpstr>
      <vt:lpstr>День Победы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Педагог-психолог Чернова Т.Н.</dc:title>
  <dc:creator>Васенева Екатерина Евгеньевна</dc:creator>
  <cp:lastModifiedBy>ТЕХПРОМ</cp:lastModifiedBy>
  <cp:revision>71</cp:revision>
  <dcterms:created xsi:type="dcterms:W3CDTF">2015-05-06T09:20:38Z</dcterms:created>
  <dcterms:modified xsi:type="dcterms:W3CDTF">2015-05-06T20:04:03Z</dcterms:modified>
</cp:coreProperties>
</file>