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8" r:id="rId3"/>
    <p:sldId id="295" r:id="rId4"/>
    <p:sldId id="284" r:id="rId5"/>
    <p:sldId id="285" r:id="rId6"/>
    <p:sldId id="286" r:id="rId7"/>
    <p:sldId id="287" r:id="rId8"/>
    <p:sldId id="288" r:id="rId9"/>
    <p:sldId id="289" r:id="rId10"/>
    <p:sldId id="291" r:id="rId11"/>
    <p:sldId id="274" r:id="rId12"/>
    <p:sldId id="272" r:id="rId13"/>
    <p:sldId id="271" r:id="rId14"/>
    <p:sldId id="282" r:id="rId15"/>
    <p:sldId id="292" r:id="rId16"/>
    <p:sldId id="293" r:id="rId17"/>
    <p:sldId id="276" r:id="rId18"/>
    <p:sldId id="29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827584" y="1628800"/>
            <a:ext cx="6336704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Plain">
              <a:avLst>
                <a:gd name="adj" fmla="val 48360"/>
              </a:avLst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uLnTx/>
                <a:uFillTx/>
                <a:ea typeface="+mj-ea"/>
                <a:cs typeface="+mj-cs"/>
              </a:rPr>
              <a:t>НЕГАСНУЩИЙ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uLnTx/>
                <a:uFillTx/>
                <a:ea typeface="+mj-ea"/>
                <a:cs typeface="+mj-cs"/>
              </a:rPr>
              <a:t>ОБРАЗ ПОЭТА</a:t>
            </a:r>
            <a:endParaRPr kumimoji="0" lang="ru-RU" sz="4000" b="1" i="0" u="none" strike="noStrike" kern="1200" cap="none" spc="0" normalizeH="0" baseline="0" noProof="0" dirty="0">
              <a:ln>
                <a:solidFill>
                  <a:schemeClr val="bg2">
                    <a:lumMod val="25000"/>
                  </a:schemeClr>
                </a:solidFill>
              </a:ln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  <a:uLnTx/>
              <a:uFillTx/>
              <a:ea typeface="+mj-ea"/>
              <a:cs typeface="+mj-cs"/>
            </a:endParaRPr>
          </a:p>
        </p:txBody>
      </p:sp>
      <p:pic>
        <p:nvPicPr>
          <p:cNvPr id="27654" name="Picture 6" descr="D:\по работе Медведево\книги картинки\Лермонтов-11-10-2013 — копия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35695" y="2636912"/>
            <a:ext cx="3208305" cy="4221088"/>
          </a:xfrm>
          <a:prstGeom prst="rect">
            <a:avLst/>
          </a:prstGeom>
          <a:noFill/>
        </p:spPr>
      </p:pic>
      <p:pic>
        <p:nvPicPr>
          <p:cNvPr id="32771" name="Picture 3" descr="D:\по работе Медведево\лермонтов 200\200.png"/>
          <p:cNvPicPr>
            <a:picLocks noChangeAspect="1" noChangeArrowheads="1"/>
          </p:cNvPicPr>
          <p:nvPr/>
        </p:nvPicPr>
        <p:blipFill>
          <a:blip r:embed="rId4" cstate="print"/>
          <a:srcRect l="17143" t="12928" r="14286"/>
          <a:stretch>
            <a:fillRect/>
          </a:stretch>
        </p:blipFill>
        <p:spPr bwMode="auto">
          <a:xfrm>
            <a:off x="-1" y="0"/>
            <a:ext cx="2117671" cy="1556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D:\по работе Медведево\лермонтов 200\Lermontov's_poem_'On_the_death_of_the_poet',_1837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 rot="21195015">
            <a:off x="342572" y="763111"/>
            <a:ext cx="8528250" cy="5250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0" name="Picture 2" descr="https://upload.wikimedia.org/wikipedia/commons/b/b0/Lermontov-Autoportrait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371078">
            <a:off x="3937562" y="423712"/>
            <a:ext cx="4705789" cy="6025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268760"/>
            <a:ext cx="6120680" cy="4525963"/>
          </a:xfrm>
        </p:spPr>
        <p:txBody>
          <a:bodyPr/>
          <a:lstStyle/>
          <a:p>
            <a:pPr>
              <a:buNone/>
            </a:pPr>
            <a:r>
              <a:rPr lang="ru-RU" sz="3400" b="1" dirty="0" smtClean="0">
                <a:latin typeface="Franklin Gothic Medium Cond" pitchFamily="34" charset="0"/>
              </a:rPr>
              <a:t>«Он, этот Лермонтов могучий,</a:t>
            </a:r>
          </a:p>
          <a:p>
            <a:pPr>
              <a:buNone/>
            </a:pPr>
            <a:r>
              <a:rPr lang="ru-RU" sz="3400" b="1" dirty="0" smtClean="0">
                <a:latin typeface="Franklin Gothic Medium Cond" pitchFamily="34" charset="0"/>
              </a:rPr>
              <a:t>Сосредоточась, добр и зол, </a:t>
            </a:r>
          </a:p>
          <a:p>
            <a:pPr>
              <a:buNone/>
            </a:pPr>
            <a:r>
              <a:rPr lang="ru-RU" sz="3400" b="1" dirty="0" smtClean="0">
                <a:latin typeface="Franklin Gothic Medium Cond" pitchFamily="34" charset="0"/>
              </a:rPr>
              <a:t>Как бы светящаяся туча </a:t>
            </a:r>
          </a:p>
          <a:p>
            <a:pPr>
              <a:buNone/>
            </a:pPr>
            <a:r>
              <a:rPr lang="ru-RU" sz="3400" b="1" dirty="0" smtClean="0">
                <a:latin typeface="Franklin Gothic Medium Cond" pitchFamily="34" charset="0"/>
              </a:rPr>
              <a:t>По небу русскому прошел».</a:t>
            </a:r>
          </a:p>
          <a:p>
            <a:pPr>
              <a:buNone/>
            </a:pPr>
            <a:endParaRPr lang="ru-RU" sz="2800" b="1" dirty="0" smtClean="0">
              <a:latin typeface="PresentScript" pitchFamily="2" charset="0"/>
            </a:endParaRPr>
          </a:p>
          <a:p>
            <a:pPr>
              <a:buNone/>
            </a:pPr>
            <a:r>
              <a:rPr lang="ru-RU" sz="2400" b="1" dirty="0" smtClean="0">
                <a:latin typeface="Franklin Gothic Medium Cond" pitchFamily="34" charset="0"/>
              </a:rPr>
              <a:t>Ярослав Смеляков</a:t>
            </a:r>
            <a:endParaRPr lang="ru-RU" sz="2400" b="1" dirty="0"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о работе Медведево\лермонтов 200\полка.png"/>
          <p:cNvPicPr>
            <a:picLocks noChangeAspect="1" noChangeArrowheads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3347864" y="3501008"/>
            <a:ext cx="5472608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lIns="0">
            <a:normAutofit fontScale="62500" lnSpcReduction="20000"/>
          </a:bodyPr>
          <a:lstStyle/>
          <a:p>
            <a:pPr marL="179388">
              <a:buNone/>
            </a:pPr>
            <a:r>
              <a:rPr lang="ru-RU" sz="3200" b="1" dirty="0" smtClean="0"/>
              <a:t>Лермонтовская </a:t>
            </a:r>
            <a:r>
              <a:rPr lang="ru-RU" sz="3200" b="1" dirty="0" smtClean="0"/>
              <a:t>энциклопедия / гл. ред. В.А. Мануйлов. – М. : Большая российская энциклопедия, 1999. – 784 с.</a:t>
            </a:r>
            <a:endParaRPr lang="ru-RU" sz="3200" dirty="0" smtClean="0"/>
          </a:p>
          <a:p>
            <a:pPr marL="179388">
              <a:buNone/>
            </a:pPr>
            <a:r>
              <a:rPr lang="ru-RU" sz="3200" dirty="0" smtClean="0"/>
              <a:t>Лермонтовская </a:t>
            </a:r>
            <a:r>
              <a:rPr lang="ru-RU" sz="3200" dirty="0" smtClean="0"/>
              <a:t>энциклопедия – </a:t>
            </a:r>
            <a:r>
              <a:rPr lang="ru-RU" sz="3200" dirty="0" smtClean="0"/>
              <a:t>энциклопедия</a:t>
            </a:r>
            <a:r>
              <a:rPr lang="ru-RU" sz="3200" dirty="0" smtClean="0"/>
              <a:t>, открывающая все стороны жизни и творчества поэта. Каждому его произведению посвящена отдельная статья. Широко представлено окружение Лермонтова. Ярко отражена связь творческого наследия поэта с русской и мировой литературой.</a:t>
            </a:r>
          </a:p>
        </p:txBody>
      </p:sp>
      <p:pic>
        <p:nvPicPr>
          <p:cNvPr id="7" name="Picture 2" descr="http://biblio-ustlabinsk.info/images/2013/04/VirtualnieVistavki/LermontovGalery/7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755576" y="3429000"/>
            <a:ext cx="2138239" cy="2739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395536" y="1700808"/>
            <a:ext cx="5688632" cy="1440160"/>
          </a:xfrm>
          <a:prstGeom prst="rect">
            <a:avLst/>
          </a:prstGeom>
          <a:scene3d>
            <a:camera prst="perspectiveRelaxedModerately">
              <a:rot lat="20400000" lon="0" rev="0"/>
            </a:camera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rgbClr val="FFFFFF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egoe Script" pitchFamily="34" charset="0"/>
                <a:ea typeface="+mj-ea"/>
                <a:cs typeface="+mj-cs"/>
              </a:rPr>
              <a:t>Судьба поэта</a:t>
            </a:r>
          </a:p>
        </p:txBody>
      </p:sp>
      <p:pic>
        <p:nvPicPr>
          <p:cNvPr id="9" name="Picture 2" descr="https://upload.wikimedia.org/wikipedia/commons/thumb/2/24/Mikhail_lermontov.jpg/640px-Mikhail_lermontov.jpg"/>
          <p:cNvPicPr>
            <a:picLocks noChangeAspect="1" noChangeArrowheads="1"/>
          </p:cNvPicPr>
          <p:nvPr/>
        </p:nvPicPr>
        <p:blipFill>
          <a:blip r:embed="rId4" cstate="print"/>
          <a:srcRect t="7743"/>
          <a:stretch>
            <a:fillRect/>
          </a:stretch>
        </p:blipFill>
        <p:spPr bwMode="auto">
          <a:xfrm>
            <a:off x="6372200" y="332656"/>
            <a:ext cx="2232248" cy="2751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372200" y="2636912"/>
            <a:ext cx="22322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Михаил Юрьевич Лермонтов</a:t>
            </a:r>
            <a:r>
              <a:rPr lang="ru-RU" sz="1200" dirty="0" smtClean="0"/>
              <a:t> </a:t>
            </a:r>
            <a:endParaRPr lang="ru-RU" sz="1200" dirty="0" smtClean="0"/>
          </a:p>
          <a:p>
            <a:pPr algn="ctr"/>
            <a:r>
              <a:rPr lang="ru-RU" sz="1200" dirty="0" smtClean="0"/>
              <a:t>(15.10 .1814 </a:t>
            </a:r>
            <a:r>
              <a:rPr lang="ru-RU" sz="1200" dirty="0" smtClean="0"/>
              <a:t>— </a:t>
            </a:r>
            <a:r>
              <a:rPr lang="ru-RU" sz="1200" dirty="0" smtClean="0"/>
              <a:t>27.07.1841)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о работе Медведево\лермонтов 200\полка.png"/>
          <p:cNvPicPr>
            <a:picLocks noChangeAspect="1" noChangeArrowheads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http://66.img.avito.st/640x480/203340766.jpg"/>
          <p:cNvPicPr>
            <a:picLocks noChangeAspect="1" noChangeArrowheads="1"/>
          </p:cNvPicPr>
          <p:nvPr/>
        </p:nvPicPr>
        <p:blipFill>
          <a:blip r:embed="rId3" cstate="print"/>
          <a:srcRect b="8651"/>
          <a:stretch>
            <a:fillRect/>
          </a:stretch>
        </p:blipFill>
        <p:spPr bwMode="auto">
          <a:xfrm>
            <a:off x="1403648" y="248726"/>
            <a:ext cx="2592288" cy="2892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D:\по работе Медведево\лермонтов 200\1004763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02412"/>
            <a:ext cx="1944216" cy="2838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755576" y="3501008"/>
            <a:ext cx="3672408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85000" lnSpcReduction="20000"/>
          </a:bodyPr>
          <a:lstStyle/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Афанасьев В. Лермонтов / Виктор Афанасьев. – М.: Молодая гвардия, 1991. – 560 с. – (Жизнь замечательных людей).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Биография М.Ю. Лермонтова - во многом оригинальное исследование жизни и творчества великого русского поэта.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644008" y="3501008"/>
            <a:ext cx="4104456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lIns="0">
            <a:normAutofit fontScale="55000" lnSpcReduction="20000"/>
          </a:bodyPr>
          <a:lstStyle/>
          <a:p>
            <a:pPr marL="179388" lvl="0" indent="-179388">
              <a:spcBef>
                <a:spcPct val="20000"/>
              </a:spcBef>
              <a:defRPr/>
            </a:pP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3200" b="1" dirty="0" smtClean="0"/>
              <a:t>Труайя А. Странная судьба Лермонтова / Анри Труайя ; пер. Ю. Соколов. – М.: Академический проект, 2000. – 267 с.</a:t>
            </a:r>
          </a:p>
          <a:p>
            <a:pPr marL="179388" lvl="0" indent="-179388">
              <a:spcBef>
                <a:spcPct val="20000"/>
              </a:spcBef>
              <a:defRPr/>
            </a:pPr>
            <a:r>
              <a:rPr lang="ru-RU" sz="3200" dirty="0" smtClean="0"/>
              <a:t>	</a:t>
            </a:r>
            <a:r>
              <a:rPr lang="ru-RU" sz="3200" dirty="0" smtClean="0"/>
              <a:t>Биография, </a:t>
            </a:r>
            <a:r>
              <a:rPr lang="ru-RU" sz="3200" dirty="0" smtClean="0"/>
              <a:t>написанная известным французским писателем, стала «итогом изучения судьбы и творчества Лермонтова во Франции». Русскому читателю будет интересен этот рассказ о поэте, взгляд со </a:t>
            </a:r>
            <a:r>
              <a:rPr lang="ru-RU" sz="3200" dirty="0" smtClean="0"/>
              <a:t>стороны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о работе Медведево\лермонтов 200\полка.png"/>
          <p:cNvPicPr>
            <a:picLocks noChangeAspect="1" noChangeArrowheads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755576" y="3501008"/>
            <a:ext cx="3672408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sz="2200" b="1" dirty="0" smtClean="0"/>
              <a:t>Гусляров </a:t>
            </a:r>
            <a:r>
              <a:rPr lang="ru-RU" sz="2200" b="1" dirty="0" smtClean="0"/>
              <a:t>Е. Лермонтов в жизни / Е. Гусляров, О. Карпухин. – М. : Янтарный сказ, 1998. – 406 с.</a:t>
            </a:r>
          </a:p>
          <a:p>
            <a:pPr>
              <a:buNone/>
            </a:pPr>
            <a:r>
              <a:rPr lang="ru-RU" sz="2200" dirty="0" smtClean="0"/>
              <a:t>Книга </a:t>
            </a:r>
            <a:r>
              <a:rPr lang="ru-RU" sz="2200" dirty="0" smtClean="0"/>
              <a:t>представляет собой документальный роман-хронику, главная цель которого - создать всесторонний, объемный образ Лермонтова.</a:t>
            </a:r>
            <a:endParaRPr lang="ru-RU" sz="2200" dirty="0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788024" y="3501008"/>
            <a:ext cx="3816424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lIns="0">
            <a:normAutofit fontScale="700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3200" b="1" dirty="0" smtClean="0"/>
              <a:t>Очман А.В. Женщины в жизни М.Ю. Лермонтова / А.В. Очман. – М.: Гелиос АРВ, 2008. – 224 с.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ru-RU" sz="3200" dirty="0" smtClean="0"/>
              <a:t>	В книге рассказывается о женщинах, оставивших заметный след в жизни и творчестве поэта. </a:t>
            </a:r>
            <a:endParaRPr lang="ru-RU" sz="3200" dirty="0"/>
          </a:p>
        </p:txBody>
      </p:sp>
      <p:pic>
        <p:nvPicPr>
          <p:cNvPr id="7" name="Picture 9" descr="D:\по работе Медведево\лермонтов 200\10002729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37604"/>
            <a:ext cx="2016224" cy="2903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D:\по работе Медведево\лермонтов 200\ZHenschiny_v_zhizni_M_YU_Lermontova_93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60648"/>
            <a:ext cx="180020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о работе Медведево\лермонтов 200\полка.png"/>
          <p:cNvPicPr>
            <a:picLocks noChangeAspect="1" noChangeArrowheads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899592" y="3501008"/>
            <a:ext cx="3456384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77500" lnSpcReduction="20000"/>
          </a:bodyPr>
          <a:lstStyle/>
          <a:p>
            <a:pPr marL="179388" lvl="0" indent="-179388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2400" b="1" dirty="0" smtClean="0"/>
              <a:t> По лермонтовским местам: Москва и Подмосковье. Пензенский край. Ленинград и его пригороды. Кавказ. - М. : Профиздат, 1989. – 328 с</a:t>
            </a:r>
            <a:r>
              <a:rPr lang="ru-RU" sz="2400" b="1" dirty="0" smtClean="0"/>
              <a:t>.</a:t>
            </a:r>
          </a:p>
          <a:p>
            <a:pPr marL="179388" lvl="0" indent="-179388">
              <a:spcBef>
                <a:spcPct val="20000"/>
              </a:spcBef>
            </a:pPr>
            <a:r>
              <a:rPr lang="ru-RU" sz="2400" dirty="0" smtClean="0"/>
              <a:t>	Путеводитель </a:t>
            </a:r>
            <a:r>
              <a:rPr lang="ru-RU" sz="2400" dirty="0" smtClean="0"/>
              <a:t>знакомит с лермонтовскими </a:t>
            </a:r>
            <a:r>
              <a:rPr lang="ru-RU" sz="2400" dirty="0" smtClean="0"/>
              <a:t>местами  и показывает, </a:t>
            </a:r>
            <a:r>
              <a:rPr lang="ru-RU" sz="2400" dirty="0" smtClean="0"/>
              <a:t>как странствия поэта отразились на его творчестве.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788024" y="3501008"/>
            <a:ext cx="3672408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lIns="0">
            <a:normAutofit fontScale="62500" lnSpcReduction="20000"/>
          </a:bodyPr>
          <a:lstStyle/>
          <a:p>
            <a:pPr marL="179388">
              <a:buNone/>
            </a:pPr>
            <a:r>
              <a:rPr lang="ru-RU" sz="3200" b="1" dirty="0" smtClean="0"/>
              <a:t>Селегей </a:t>
            </a:r>
            <a:r>
              <a:rPr lang="ru-RU" sz="3200" b="1" dirty="0" smtClean="0"/>
              <a:t>П. По лермонтовским местам / Павел Селегей. – М. : Ставропольское книжное изд-во, 1968. – 96 с.</a:t>
            </a:r>
          </a:p>
          <a:p>
            <a:pPr marL="179388">
              <a:buNone/>
            </a:pPr>
            <a:r>
              <a:rPr lang="ru-RU" sz="3200" dirty="0" smtClean="0"/>
              <a:t>Данное </a:t>
            </a:r>
            <a:r>
              <a:rPr lang="ru-RU" sz="3200" dirty="0" smtClean="0"/>
              <a:t>издание является путеводителем по лермонтовским местам на Кавказских Минеральных Водах.</a:t>
            </a:r>
            <a:endParaRPr lang="ru-RU" sz="3200" dirty="0"/>
          </a:p>
        </p:txBody>
      </p:sp>
      <p:pic>
        <p:nvPicPr>
          <p:cNvPr id="7" name="Picture 2" descr="URSS.ru - Купить книгу: Коллектив авторов / По лермонтовским местам: Москва и Подмосковье. Пензенский край. Ленинград и окрестн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60648"/>
            <a:ext cx="2376264" cy="2851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http://static1.ozone.ru/multimedia/books_covers/1010432303.jpg"/>
          <p:cNvPicPr>
            <a:picLocks noChangeAspect="1" noChangeArrowheads="1"/>
          </p:cNvPicPr>
          <p:nvPr/>
        </p:nvPicPr>
        <p:blipFill>
          <a:blip r:embed="rId4" cstate="print"/>
          <a:srcRect b="9434"/>
          <a:stretch>
            <a:fillRect/>
          </a:stretch>
        </p:blipFill>
        <p:spPr bwMode="auto">
          <a:xfrm>
            <a:off x="5508104" y="332656"/>
            <a:ext cx="2016224" cy="274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467544" y="2348880"/>
            <a:ext cx="8280920" cy="792088"/>
          </a:xfrm>
          <a:prstGeom prst="rect">
            <a:avLst/>
          </a:prstGeom>
          <a:scene3d>
            <a:camera prst="perspectiveRelaxedModerately">
              <a:rot lat="20400000" lon="0" rev="0"/>
            </a:camera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rgbClr val="FFFFFF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egoe Script" pitchFamily="34" charset="0"/>
                <a:ea typeface="+mj-ea"/>
                <a:cs typeface="+mj-cs"/>
              </a:rPr>
              <a:t>Здесь Лермонтов жил и творил…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о работе Медведево\лермонтов 200\полка.png"/>
          <p:cNvPicPr>
            <a:picLocks noChangeAspect="1" noChangeArrowheads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539552" y="3501008"/>
            <a:ext cx="3960440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85000" lnSpcReduction="20000"/>
          </a:bodyPr>
          <a:lstStyle/>
          <a:p>
            <a:pPr marL="179388" lvl="0" indent="-179388">
              <a:spcBef>
                <a:spcPct val="20000"/>
              </a:spcBef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2400" b="1" dirty="0" smtClean="0"/>
              <a:t>Иванова </a:t>
            </a:r>
            <a:r>
              <a:rPr lang="ru-RU" sz="2400" b="1" dirty="0" smtClean="0"/>
              <a:t>Т. Лермонтов в Москве / Т.А. Иванова. – М.: Детская литература, 1979. – 208 с.</a:t>
            </a:r>
          </a:p>
          <a:p>
            <a:pPr marL="179388" lvl="0" indent="-179388">
              <a:spcBef>
                <a:spcPct val="20000"/>
              </a:spcBef>
              <a:defRPr/>
            </a:pPr>
            <a:r>
              <a:rPr lang="ru-RU" sz="2400" dirty="0" smtClean="0"/>
              <a:t>	Эта книга о жизни и творчестве Лермонтова в Москве, где складывался его характер, формировался талант, о позднейших приездах поэта в родной город.</a:t>
            </a: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788024" y="3501008"/>
            <a:ext cx="3816424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lIns="0">
            <a:normAutofit fontScale="62500" lnSpcReduction="20000"/>
          </a:bodyPr>
          <a:lstStyle/>
          <a:p>
            <a:pPr marL="179388" lvl="0" indent="-179388">
              <a:spcBef>
                <a:spcPct val="20000"/>
              </a:spcBef>
              <a:defRPr/>
            </a:pPr>
            <a:r>
              <a:rPr lang="ru-RU" sz="3200" b="1" dirty="0" smtClean="0">
                <a:solidFill>
                  <a:schemeClr val="dk1"/>
                </a:solidFill>
              </a:rPr>
              <a:t>	Иванова </a:t>
            </a:r>
            <a:r>
              <a:rPr lang="ru-RU" sz="3200" b="1" dirty="0" smtClean="0">
                <a:solidFill>
                  <a:schemeClr val="dk1"/>
                </a:solidFill>
              </a:rPr>
              <a:t>И.В. Памятник М.Ю. Лермонтову / И.В. Иванова. – М.: Московский рабочий, 1987. – 64 с. </a:t>
            </a:r>
          </a:p>
          <a:p>
            <a:pPr marL="179388" lvl="0" indent="-179388">
              <a:spcBef>
                <a:spcPct val="20000"/>
              </a:spcBef>
              <a:defRPr/>
            </a:pPr>
            <a:r>
              <a:rPr lang="ru-RU" sz="3200" dirty="0" smtClean="0">
                <a:solidFill>
                  <a:schemeClr val="dk1"/>
                </a:solidFill>
              </a:rPr>
              <a:t>	Автор рассказывает об истории создания памятника, о </a:t>
            </a:r>
            <a:r>
              <a:rPr lang="ru-RU" sz="3200" dirty="0" smtClean="0">
                <a:solidFill>
                  <a:schemeClr val="dk1"/>
                </a:solidFill>
              </a:rPr>
              <a:t>церемонии </a:t>
            </a:r>
            <a:r>
              <a:rPr lang="ru-RU" sz="3200" dirty="0" smtClean="0">
                <a:solidFill>
                  <a:schemeClr val="dk1"/>
                </a:solidFill>
              </a:rPr>
              <a:t>открытия. В книге говорится также об создателе памятника скульпторе И.Д.Бродском и его </a:t>
            </a:r>
            <a:r>
              <a:rPr lang="ru-RU" sz="3200" dirty="0" smtClean="0">
                <a:solidFill>
                  <a:schemeClr val="dk1"/>
                </a:solidFill>
              </a:rPr>
              <a:t>соавторах.</a:t>
            </a:r>
            <a:endParaRPr lang="ru-RU" sz="3200" dirty="0"/>
          </a:p>
        </p:txBody>
      </p:sp>
      <p:pic>
        <p:nvPicPr>
          <p:cNvPr id="9" name="Picture 2" descr="http://static2.ozone.ru/multimedia/books_covers/10008664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39406"/>
            <a:ext cx="2232248" cy="2890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3" descr="D:\по работе Медведево\лермонтов 200\9951.jpg"/>
          <p:cNvPicPr>
            <a:picLocks noChangeAspect="1" noChangeArrowheads="1"/>
          </p:cNvPicPr>
          <p:nvPr/>
        </p:nvPicPr>
        <p:blipFill>
          <a:blip r:embed="rId4" cstate="print"/>
          <a:srcRect b="3602"/>
          <a:stretch>
            <a:fillRect/>
          </a:stretch>
        </p:blipFill>
        <p:spPr bwMode="auto">
          <a:xfrm>
            <a:off x="5436096" y="210243"/>
            <a:ext cx="2376264" cy="2930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о работе Медведево\лермонтов 200\полка.png"/>
          <p:cNvPicPr>
            <a:picLocks noChangeAspect="1" noChangeArrowheads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611560" y="3501008"/>
            <a:ext cx="3816424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b="1" dirty="0" smtClean="0"/>
              <a:t> </a:t>
            </a:r>
            <a:r>
              <a:rPr lang="ru-RU" sz="2000" b="1" dirty="0" smtClean="0"/>
              <a:t>Иванова Т. Лермонтов на Кавказе / Т.А. Иванова. – М.: </a:t>
            </a:r>
            <a:r>
              <a:rPr lang="ru-RU" sz="2000" b="1" dirty="0" smtClean="0"/>
              <a:t>Дет. </a:t>
            </a:r>
            <a:r>
              <a:rPr lang="ru-RU" sz="2000" b="1" dirty="0" smtClean="0"/>
              <a:t>л</a:t>
            </a:r>
            <a:r>
              <a:rPr lang="ru-RU" sz="2000" b="1" dirty="0" smtClean="0"/>
              <a:t>ит., </a:t>
            </a:r>
            <a:r>
              <a:rPr lang="ru-RU" sz="2000" b="1" dirty="0" smtClean="0"/>
              <a:t>1968. – 216 с.</a:t>
            </a:r>
          </a:p>
          <a:p>
            <a:pPr>
              <a:buNone/>
            </a:pPr>
            <a:r>
              <a:rPr lang="ru-RU" sz="2000" dirty="0" smtClean="0"/>
              <a:t>В </a:t>
            </a:r>
            <a:r>
              <a:rPr lang="ru-RU" sz="2000" dirty="0" smtClean="0"/>
              <a:t>книге рассказано о ссылках поэта на Кавказ, описаны кавказские впечатления Лермонтова, его встречи с разными людьми. Рассказано о рождении творческих замыслов. </a:t>
            </a:r>
            <a:endParaRPr lang="ru-RU" sz="2400" dirty="0" smtClean="0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572000" y="3501008"/>
            <a:ext cx="4176464" cy="25922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lIns="0">
            <a:normAutofit fontScale="55000" lnSpcReduction="20000"/>
          </a:bodyPr>
          <a:lstStyle/>
          <a:p>
            <a:pPr marL="90488" lvl="0" indent="-90488">
              <a:spcBef>
                <a:spcPct val="20000"/>
              </a:spcBef>
              <a:defRPr/>
            </a:pPr>
            <a:r>
              <a:rPr lang="ru-RU" sz="3200" b="1" dirty="0" smtClean="0">
                <a:solidFill>
                  <a:schemeClr val="dk1"/>
                </a:solidFill>
              </a:rPr>
              <a:t>	</a:t>
            </a:r>
            <a:r>
              <a:rPr lang="ru-RU" sz="3200" b="1" dirty="0" smtClean="0"/>
              <a:t>Мануйлов </a:t>
            </a:r>
            <a:r>
              <a:rPr lang="ru-RU" sz="3200" b="1" dirty="0" smtClean="0"/>
              <a:t>В.А. Лермонтов </a:t>
            </a:r>
            <a:r>
              <a:rPr lang="ru-RU" sz="3200" b="1" dirty="0" smtClean="0"/>
              <a:t>в Петербурге / В.А. Мануйлов, Л.Н. Назарова. -  Л. : </a:t>
            </a:r>
            <a:r>
              <a:rPr lang="ru-RU" sz="3200" b="1" dirty="0" err="1" smtClean="0"/>
              <a:t>Лениздат</a:t>
            </a:r>
            <a:r>
              <a:rPr lang="ru-RU" sz="3200" b="1" dirty="0" smtClean="0"/>
              <a:t> , 1984. – 224 с.</a:t>
            </a:r>
            <a:endParaRPr lang="ru-RU" sz="3200" dirty="0" smtClean="0"/>
          </a:p>
          <a:p>
            <a:pPr marL="90488" lvl="0" indent="-90488">
              <a:spcBef>
                <a:spcPct val="20000"/>
              </a:spcBef>
              <a:defRPr/>
            </a:pPr>
            <a:r>
              <a:rPr lang="ru-RU" sz="3200" i="1" dirty="0" smtClean="0"/>
              <a:t>	</a:t>
            </a:r>
            <a:r>
              <a:rPr lang="ru-RU" sz="3200" dirty="0" smtClean="0"/>
              <a:t>Петербург для Лермонтова - это город ранней зрелости и творческого расцвета поэта. Сюда он приехал </a:t>
            </a:r>
            <a:r>
              <a:rPr lang="ru-RU" sz="3200" dirty="0" smtClean="0"/>
              <a:t>18-летним </a:t>
            </a:r>
            <a:r>
              <a:rPr lang="ru-RU" sz="3200" dirty="0" smtClean="0"/>
              <a:t>юношей осенью 1832 г. Здесь связал свою судьбу с военной службой. Этому периоду его жизни посвящена данная книга.</a:t>
            </a:r>
            <a:endParaRPr lang="ru-RU" sz="3200" dirty="0" smtClean="0"/>
          </a:p>
        </p:txBody>
      </p:sp>
      <p:pic>
        <p:nvPicPr>
          <p:cNvPr id="7" name="Picture 2" descr="Книга &quot;Лермонтов на Кавказе&quot; Т. Иванова - купить книгу ISBN с доставкой по почте в интернет-магазине OZON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45197"/>
            <a:ext cx="2376264" cy="2886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http://m-y-lermontov.ru/books/item/f00/s00/z0000006/pic/000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47223"/>
            <a:ext cx="2448272" cy="2904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772816"/>
            <a:ext cx="8784976" cy="18002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rgbClr val="FFFFFF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Творческое наследие М.Ю. Лермонтова</a:t>
            </a:r>
          </a:p>
        </p:txBody>
      </p:sp>
      <p:pic>
        <p:nvPicPr>
          <p:cNvPr id="3075" name="Picture 3" descr="D:\по работе Медведево\лермонтов 200\100224945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280745"/>
            <a:ext cx="3744416" cy="3577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7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p3-kniga.ru/bibliofil/img/lermontov-borodi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2304256" cy="3027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6" name="Picture 2" descr="http://www.panpress.ru/sites/default/files/%D0%9C%D1%86%D1%8B%D1%80%D0%B8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1700808"/>
            <a:ext cx="3096344" cy="4246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8" name="Picture 4" descr="http://img15.nnm.ru/8/6/2/e/b/749f181b5346828768ec448a80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88641"/>
            <a:ext cx="2160240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70" name="Picture 6" descr="http://static.ozone.ru/multimedia/books_covers/10032677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429000"/>
            <a:ext cx="2237323" cy="3212976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72" name="Picture 8" descr="http://i27.fastpic.ru/big/2011/1205/7b/622f3febca38de2c0543251d4d1b107b.jpg"/>
          <p:cNvPicPr>
            <a:picLocks noChangeAspect="1" noChangeArrowheads="1"/>
          </p:cNvPicPr>
          <p:nvPr/>
        </p:nvPicPr>
        <p:blipFill>
          <a:blip r:embed="rId7" cstate="print"/>
          <a:srcRect r="4093"/>
          <a:stretch>
            <a:fillRect/>
          </a:stretch>
        </p:blipFill>
        <p:spPr bwMode="auto">
          <a:xfrm>
            <a:off x="6444208" y="3356992"/>
            <a:ext cx="2160240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915816" y="6165304"/>
            <a:ext cx="345638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Стихотворения и поэмы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по работе Медведево\лермонтов 200\лузгин.jpg"/>
          <p:cNvPicPr>
            <a:picLocks noChangeAspect="1" noChangeArrowheads="1"/>
          </p:cNvPicPr>
          <p:nvPr/>
        </p:nvPicPr>
        <p:blipFill>
          <a:blip r:embed="rId2" cstate="print"/>
          <a:srcRect l="5076" r="1871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5482952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  <a:ea typeface="+mn-ea"/>
                <a:cs typeface="+mn-cs"/>
              </a:rPr>
              <a:t>Парус</a:t>
            </a:r>
            <a:endParaRPr lang="ru-RU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556792"/>
            <a:ext cx="5616624" cy="466997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Белеет парус одинокий</a:t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В тумане моря голубом!...</a:t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Что ищет он в стране далекой?</a:t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Что кинул он в краю родном?...</a:t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Играют волны - ветер свищет,</a:t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И мачта гнется и скрыпит...</a:t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Увы, - он счастия не ищет</a:t>
            </a:r>
            <a:b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И не от счастия бежит!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Под ним струя светлей лазури,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Над ним луч солнца золотой...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А он, мятежный, просит бури,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Как будто в бурях есть покой!</a:t>
            </a:r>
          </a:p>
        </p:txBody>
      </p:sp>
      <p:sp>
        <p:nvSpPr>
          <p:cNvPr id="2050" name="AutoShape 2" descr="http://www.artvedia.ru/upload/f0_3004468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81008" y="6488668"/>
            <a:ext cx="2262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Худ. Лузгин А.А. 2009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50f50_398d2fa8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5328592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  <a:ea typeface="+mn-ea"/>
                <a:cs typeface="+mn-cs"/>
              </a:rPr>
              <a:t>Утёс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6660232" cy="4248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Ночевала тучка золотая</a:t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На груди утеса-великана;</a:t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Утром в путь она умчалась рано,</a:t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По лазури весело играя;</a:t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/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Но остался влажный след в морщине</a:t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Старого утеса. Одиноко</a:t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Он стоит, задумался глубоко,</a:t>
            </a:r>
            <a:b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</a:br>
            <a:r>
              <a:rPr lang="ru-RU" sz="2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Garamond" pitchFamily="18" charset="0"/>
              </a:rPr>
              <a:t>И тихонько плачет он в пустыне.</a:t>
            </a:r>
            <a:endParaRPr lang="ru-RU" b="1" dirty="0" smtClean="0">
              <a:effectLst>
                <a:glow rad="228600">
                  <a:schemeClr val="bg1">
                    <a:alpha val="40000"/>
                  </a:schemeClr>
                </a:glo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hotos.lifeisphoto.ru/20/0/209039.jpg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 l="2565" r="6802"/>
          <a:stretch>
            <a:fillRect/>
          </a:stretch>
        </p:blipFill>
        <p:spPr bwMode="auto">
          <a:xfrm>
            <a:off x="0" y="-1"/>
            <a:ext cx="9137437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13384"/>
            <a:ext cx="8964488" cy="55446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	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Тучки небесные, вечные странники!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Степью лазурною, цепью жемчужною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Мчитесь вы, будто как я же, изгнанники,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 милого севера в сторону южную.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Кто же вас гонит: судьбы ли решение?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Зависть ли тайная? злоба ль открытая?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Или на вас тяготит преступление?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Или друзей клевета ядовитая?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Нет, вам наскучили нивы бесплодные...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Чужды вам страсти и чужды страдания;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Вечно холодные, вечно свободные,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Нет у вас родины, нет вам изгнания.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0"/>
            <a:ext cx="5544616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Тучи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D:\по работе Медведево\лермонтов 200\0_72e36_537a781_orig.jpg"/>
          <p:cNvPicPr>
            <a:picLocks noChangeAspect="1" noChangeArrowheads="1"/>
          </p:cNvPicPr>
          <p:nvPr/>
        </p:nvPicPr>
        <p:blipFill>
          <a:blip r:embed="rId2" cstate="print"/>
          <a:srcRect b="26808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3794" name="Picture 2" descr=" (488x700, 82Kb)"/>
          <p:cNvPicPr>
            <a:picLocks noChangeAspect="1" noChangeArrowheads="1"/>
          </p:cNvPicPr>
          <p:nvPr/>
        </p:nvPicPr>
        <p:blipFill>
          <a:blip r:embed="rId3" cstate="print"/>
          <a:srcRect l="6757"/>
          <a:stretch>
            <a:fillRect/>
          </a:stretch>
        </p:blipFill>
        <p:spPr bwMode="auto">
          <a:xfrm rot="21354958">
            <a:off x="387431" y="463429"/>
            <a:ext cx="3885511" cy="5977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188640"/>
            <a:ext cx="5076056" cy="8367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Arial Narrow" pitchFamily="34" charset="0"/>
                <a:ea typeface="+mn-ea"/>
                <a:cs typeface="+mn-cs"/>
              </a:rPr>
              <a:t>Она была прекрасна, как мечта...</a:t>
            </a:r>
            <a:endParaRPr lang="ru-RU" sz="36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124744"/>
            <a:ext cx="4499992" cy="54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Она была прекрасна, как мечта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Ребенка под светилом южных стран;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Кто объяснит, что значит красота: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Грудь полная иль стройный, гибкий стан,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Или большие очи? — но порой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Все это не зовем мы красотой: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Уста без слов—любить никто не мог;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Взор без огня — без запаха цветок!</a:t>
            </a:r>
          </a:p>
          <a:p>
            <a:pPr>
              <a:spcBef>
                <a:spcPts val="0"/>
              </a:spcBef>
              <a:buNone/>
            </a:pPr>
            <a:endParaRPr lang="ru-RU" sz="2000" dirty="0" smtClean="0">
              <a:latin typeface="Arial Narrow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О небо, я клянусь, она была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Прекрасна!.. я горел, я трепетал,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Когда кудрей, сбегающих с чела,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Шелк золотой рукой своей встречал,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Я был готов упасть к ногам ее,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Отдать ей волю, жизнь, и рай, и все,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Чтоб получить один, один лишь взгляд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Arial Narrow" pitchFamily="34" charset="0"/>
              </a:rPr>
              <a:t>Из тех, которых все блаженство — яд!</a:t>
            </a: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7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server.audiopedia.su:8888/staroeradio/images/pics/0132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276872"/>
            <a:ext cx="2754635" cy="4296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844" name="Picture 4" descr="Купить книгу Испанцы - М. Лермонт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692696"/>
            <a:ext cx="1905000" cy="2695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846" name="Picture 6" descr="Арбенин - Михаил Лермонтов - читать книгу онлайн, на iPhone, iPad и Androi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772816"/>
            <a:ext cx="2417411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148064" y="5661248"/>
            <a:ext cx="295232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Драматические произведения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7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Княгиня Лиговская Возникает новая для Лермонтова тема уязвленной гордости униженного человека, активно влияющая на стилистичес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2392948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4" name="Picture 6" descr="Книга &quot;Ашик- Кериб: Турецкая сказка&quot; - Михаил Лермонтов. Куп…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628800"/>
            <a:ext cx="2895066" cy="4061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0" name="Picture 2" descr="http://mlkniga.kz/d/85825/d/101671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348880"/>
            <a:ext cx="3240360" cy="4300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419872" y="6021288"/>
            <a:ext cx="151216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Проза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ХПРОМ\Downloads\writing_florakis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258"/>
          <a:stretch>
            <a:fillRect/>
          </a:stretch>
        </p:blipFill>
        <p:spPr bwMode="auto">
          <a:xfrm>
            <a:off x="0" y="0"/>
            <a:ext cx="914909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bg2">
                      <a:lumMod val="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Script" pitchFamily="34" charset="0"/>
              </a:rPr>
              <a:t>Афоризмы М.Ю. Лермонтова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bg2">
                    <a:lumMod val="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80728"/>
            <a:ext cx="4427984" cy="7200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100" b="1" dirty="0" smtClean="0">
                <a:solidFill>
                  <a:schemeClr val="accent4">
                    <a:lumMod val="50000"/>
                  </a:schemeClr>
                </a:solidFill>
              </a:rPr>
              <a:t>Дайте волю - волю, волю -</a:t>
            </a:r>
            <a:br>
              <a:rPr lang="ru-RU" sz="31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4">
                    <a:lumMod val="50000"/>
                  </a:schemeClr>
                </a:solidFill>
              </a:rPr>
              <a:t>И не надо счастья мне!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772816"/>
            <a:ext cx="4211960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Делить веселье все готовы.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Никто не хочет грусть делить.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4869160"/>
            <a:ext cx="7524328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2600" b="1" dirty="0" smtClean="0">
                <a:solidFill>
                  <a:srgbClr val="002060"/>
                </a:solidFill>
              </a:rPr>
              <a:t>Никакая книга не может выучить быть счастливым. О, если б счастие была наука! дело другое!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44008" y="3140968"/>
            <a:ext cx="4176464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3200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Любовь, как огонь, без пищи гаснет.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195736" y="4149080"/>
            <a:ext cx="5266928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Хуже</a:t>
            </a:r>
            <a:r>
              <a:rPr kumimoji="0" lang="ru-RU" sz="31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3100" b="1" dirty="0" smtClean="0">
                <a:solidFill>
                  <a:srgbClr val="7030A0"/>
                </a:solidFill>
              </a:rPr>
              <a:t>смерти ничего не случается - а смерти не минешь.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499992" y="764704"/>
            <a:ext cx="4392488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Была без радости любовь,</a:t>
            </a:r>
            <a:b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Разлука будет без печали.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699792" y="5805264"/>
            <a:ext cx="5266928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  <a:t>Поверь мне - счастье только там, </a:t>
            </a:r>
            <a:b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</a:rPr>
              <a:t>Где любят нас, где верят нам.</a:t>
            </a:r>
            <a:endParaRPr lang="ru-RU" sz="31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3877072" y="1556792"/>
            <a:ext cx="5266928" cy="2160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Стыдить лжеца, шутить над дураком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И спорить с женщиной — все то же,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Что черпать воду решетом: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От сих троих избавь нас, Боже!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-180528" y="2996952"/>
            <a:ext cx="4644008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4400" b="1" dirty="0" smtClean="0"/>
              <a:t>	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За каждый светлый день иль сладкое мгновенье слезами и тоской заплатишь ты судьбе.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D:\по работе Медведево\лермонтов 200\200.png"/>
          <p:cNvPicPr>
            <a:picLocks noChangeAspect="1" noChangeArrowheads="1"/>
          </p:cNvPicPr>
          <p:nvPr/>
        </p:nvPicPr>
        <p:blipFill>
          <a:blip r:embed="rId3" cstate="print"/>
          <a:srcRect l="17143" t="12928" r="14286"/>
          <a:stretch>
            <a:fillRect/>
          </a:stretch>
        </p:blipFill>
        <p:spPr bwMode="auto">
          <a:xfrm>
            <a:off x="5602894" y="0"/>
            <a:ext cx="3391033" cy="2492896"/>
          </a:xfrm>
          <a:prstGeom prst="rect">
            <a:avLst/>
          </a:prstGeom>
          <a:noFill/>
        </p:spPr>
      </p:pic>
      <p:pic>
        <p:nvPicPr>
          <p:cNvPr id="5" name="Picture 2" descr="D:\по работе Медведево\лермонтов 200\P1060588.JPG"/>
          <p:cNvPicPr>
            <a:picLocks noChangeAspect="1" noChangeArrowheads="1"/>
          </p:cNvPicPr>
          <p:nvPr/>
        </p:nvPicPr>
        <p:blipFill>
          <a:blip r:embed="rId4" cstate="print"/>
          <a:srcRect l="13182" r="3507"/>
          <a:stretch>
            <a:fillRect/>
          </a:stretch>
        </p:blipFill>
        <p:spPr bwMode="auto">
          <a:xfrm>
            <a:off x="899592" y="0"/>
            <a:ext cx="432048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5076056" y="4005064"/>
            <a:ext cx="4067944" cy="285293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Выставка к </a:t>
            </a:r>
            <a:r>
              <a:rPr lang="ru-RU" sz="2800" b="1" dirty="0" smtClean="0"/>
              <a:t>юбилею </a:t>
            </a:r>
            <a:r>
              <a:rPr lang="ru-RU" sz="2800" b="1" dirty="0" smtClean="0"/>
              <a:t>М.Ю. Лермонтова </a:t>
            </a:r>
            <a:br>
              <a:rPr lang="ru-RU" sz="2800" b="1" dirty="0" smtClean="0"/>
            </a:br>
            <a:r>
              <a:rPr lang="ru-RU" sz="2800" b="1" dirty="0" smtClean="0"/>
              <a:t>в отделе обслуживания Медведевской ЦБ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390</Words>
  <Application>Microsoft Office PowerPoint</Application>
  <PresentationFormat>Экран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Творческое наследие М.Ю. Лермонтова</vt:lpstr>
      <vt:lpstr>Слайд 10</vt:lpstr>
      <vt:lpstr>Парус</vt:lpstr>
      <vt:lpstr>Утёс</vt:lpstr>
      <vt:lpstr>Тучи</vt:lpstr>
      <vt:lpstr>Она была прекрасна, как мечта...</vt:lpstr>
      <vt:lpstr>Слайд 15</vt:lpstr>
      <vt:lpstr>Слайд 16</vt:lpstr>
      <vt:lpstr>Афоризмы М.Ю. Лермонтова</vt:lpstr>
      <vt:lpstr>Выставка к юбилею М.Ю. Лермонтова  в отделе обслуживания Медведевской ЦБ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ТЕХПРОМ</cp:lastModifiedBy>
  <cp:revision>103</cp:revision>
  <dcterms:created xsi:type="dcterms:W3CDTF">2014-10-05T17:41:43Z</dcterms:created>
  <dcterms:modified xsi:type="dcterms:W3CDTF">2014-10-14T18:25:52Z</dcterms:modified>
</cp:coreProperties>
</file>