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31"/>
  </p:notesMasterIdLst>
  <p:sldIdLst>
    <p:sldId id="284" r:id="rId2"/>
    <p:sldId id="291" r:id="rId3"/>
    <p:sldId id="285" r:id="rId4"/>
    <p:sldId id="271" r:id="rId5"/>
    <p:sldId id="262" r:id="rId6"/>
    <p:sldId id="257" r:id="rId7"/>
    <p:sldId id="265" r:id="rId8"/>
    <p:sldId id="288" r:id="rId9"/>
    <p:sldId id="289" r:id="rId10"/>
    <p:sldId id="272" r:id="rId11"/>
    <p:sldId id="264" r:id="rId12"/>
    <p:sldId id="276" r:id="rId13"/>
    <p:sldId id="278" r:id="rId14"/>
    <p:sldId id="277" r:id="rId15"/>
    <p:sldId id="269" r:id="rId16"/>
    <p:sldId id="261" r:id="rId17"/>
    <p:sldId id="266" r:id="rId18"/>
    <p:sldId id="270" r:id="rId19"/>
    <p:sldId id="274" r:id="rId20"/>
    <p:sldId id="273" r:id="rId21"/>
    <p:sldId id="268" r:id="rId22"/>
    <p:sldId id="281" r:id="rId23"/>
    <p:sldId id="275" r:id="rId24"/>
    <p:sldId id="267" r:id="rId25"/>
    <p:sldId id="282" r:id="rId26"/>
    <p:sldId id="283" r:id="rId27"/>
    <p:sldId id="287" r:id="rId28"/>
    <p:sldId id="286" r:id="rId29"/>
    <p:sldId id="259" r:id="rId30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610" y="-77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558C0D-1BE2-4547-8D04-E914799BAFA2}" type="datetimeFigureOut">
              <a:rPr lang="ru-RU" smtClean="0"/>
              <a:t>30.01.2014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599349-FC47-4451-AB3F-BA94664B71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6035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99349-FC47-4451-AB3F-BA94664B711A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8000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99349-FC47-4451-AB3F-BA94664B711A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8323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2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5254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6161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8473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5084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2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2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3903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1777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036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7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1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7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4508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6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7344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9103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5159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8906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slide" Target="slide12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12" Type="http://schemas.openxmlformats.org/officeDocument/2006/relationships/image" Target="../media/image6.jpeg"/><Relationship Id="rId17" Type="http://schemas.openxmlformats.org/officeDocument/2006/relationships/slide" Target="slide10.xml"/><Relationship Id="rId2" Type="http://schemas.openxmlformats.org/officeDocument/2006/relationships/audio" Target="../media/media1.mp3"/><Relationship Id="rId16" Type="http://schemas.openxmlformats.org/officeDocument/2006/relationships/image" Target="../media/image8.jpg"/><Relationship Id="rId20" Type="http://schemas.openxmlformats.org/officeDocument/2006/relationships/image" Target="../media/image10.png"/><Relationship Id="rId1" Type="http://schemas.microsoft.com/office/2007/relationships/media" Target="../media/media1.mp3"/><Relationship Id="rId6" Type="http://schemas.openxmlformats.org/officeDocument/2006/relationships/slide" Target="slide5.xml"/><Relationship Id="rId11" Type="http://schemas.openxmlformats.org/officeDocument/2006/relationships/slide" Target="slide11.xml"/><Relationship Id="rId5" Type="http://schemas.openxmlformats.org/officeDocument/2006/relationships/image" Target="../media/image3.jpg"/><Relationship Id="rId15" Type="http://schemas.openxmlformats.org/officeDocument/2006/relationships/slide" Target="slide7.xml"/><Relationship Id="rId10" Type="http://schemas.microsoft.com/office/2007/relationships/hdphoto" Target="../media/hdphoto1.wdp"/><Relationship Id="rId19" Type="http://schemas.openxmlformats.org/officeDocument/2006/relationships/slide" Target="slide9.xml"/><Relationship Id="rId4" Type="http://schemas.openxmlformats.org/officeDocument/2006/relationships/slide" Target="slide4.xml"/><Relationship Id="rId9" Type="http://schemas.openxmlformats.org/officeDocument/2006/relationships/image" Target="../media/image5.jpeg"/><Relationship Id="rId1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slide" Target="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5" Type="http://schemas.openxmlformats.org/officeDocument/2006/relationships/slide" Target="slide3.xml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slide" Target="slide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microsoft.com/office/2007/relationships/hdphoto" Target="../media/hdphoto3.wdp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13" Type="http://schemas.openxmlformats.org/officeDocument/2006/relationships/image" Target="../media/image32.jpg"/><Relationship Id="rId3" Type="http://schemas.openxmlformats.org/officeDocument/2006/relationships/image" Target="../media/image22.jpg"/><Relationship Id="rId7" Type="http://schemas.openxmlformats.org/officeDocument/2006/relationships/image" Target="../media/image26.jpg"/><Relationship Id="rId12" Type="http://schemas.openxmlformats.org/officeDocument/2006/relationships/image" Target="../media/image31.jpg"/><Relationship Id="rId17" Type="http://schemas.openxmlformats.org/officeDocument/2006/relationships/slide" Target="slide3.xml"/><Relationship Id="rId2" Type="http://schemas.openxmlformats.org/officeDocument/2006/relationships/image" Target="../media/image21.jpg"/><Relationship Id="rId16" Type="http://schemas.openxmlformats.org/officeDocument/2006/relationships/image" Target="../media/image3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g"/><Relationship Id="rId11" Type="http://schemas.openxmlformats.org/officeDocument/2006/relationships/image" Target="../media/image30.jpg"/><Relationship Id="rId5" Type="http://schemas.openxmlformats.org/officeDocument/2006/relationships/image" Target="../media/image24.jpg"/><Relationship Id="rId15" Type="http://schemas.openxmlformats.org/officeDocument/2006/relationships/image" Target="../media/image34.jpg"/><Relationship Id="rId10" Type="http://schemas.openxmlformats.org/officeDocument/2006/relationships/image" Target="../media/image29.jpg"/><Relationship Id="rId4" Type="http://schemas.openxmlformats.org/officeDocument/2006/relationships/image" Target="../media/image23.jpg"/><Relationship Id="rId9" Type="http://schemas.openxmlformats.org/officeDocument/2006/relationships/image" Target="../media/image28.jpg"/><Relationship Id="rId14" Type="http://schemas.openxmlformats.org/officeDocument/2006/relationships/image" Target="../media/image3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Relationship Id="rId4" Type="http://schemas.openxmlformats.org/officeDocument/2006/relationships/slide" Target="slid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slide" Target="slide3.xml"/><Relationship Id="rId5" Type="http://schemas.openxmlformats.org/officeDocument/2006/relationships/image" Target="../media/image44.jpeg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png"/><Relationship Id="rId4" Type="http://schemas.openxmlformats.org/officeDocument/2006/relationships/image" Target="../media/image51.jpe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20.xml"/><Relationship Id="rId3" Type="http://schemas.openxmlformats.org/officeDocument/2006/relationships/image" Target="../media/image55.jpg"/><Relationship Id="rId7" Type="http://schemas.openxmlformats.org/officeDocument/2006/relationships/image" Target="../media/image57.jpg"/><Relationship Id="rId2" Type="http://schemas.openxmlformats.org/officeDocument/2006/relationships/slide" Target="slide16.xml"/><Relationship Id="rId1" Type="http://schemas.openxmlformats.org/officeDocument/2006/relationships/slideLayout" Target="../slideLayouts/slideLayout6.xml"/><Relationship Id="rId6" Type="http://schemas.openxmlformats.org/officeDocument/2006/relationships/slide" Target="slide18.xml"/><Relationship Id="rId11" Type="http://schemas.openxmlformats.org/officeDocument/2006/relationships/image" Target="../media/image59.jpg"/><Relationship Id="rId5" Type="http://schemas.openxmlformats.org/officeDocument/2006/relationships/image" Target="../media/image56.jpg"/><Relationship Id="rId10" Type="http://schemas.openxmlformats.org/officeDocument/2006/relationships/slide" Target="slide21.xml"/><Relationship Id="rId4" Type="http://schemas.openxmlformats.org/officeDocument/2006/relationships/slide" Target="slide19.xml"/><Relationship Id="rId9" Type="http://schemas.openxmlformats.org/officeDocument/2006/relationships/image" Target="../media/image58.jp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6.xml"/><Relationship Id="rId5" Type="http://schemas.microsoft.com/office/2007/relationships/hdphoto" Target="../media/hdphoto7.wdp"/><Relationship Id="rId4" Type="http://schemas.openxmlformats.org/officeDocument/2006/relationships/image" Target="../media/image6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5" Type="http://schemas.openxmlformats.org/officeDocument/2006/relationships/slide" Target="slide15.xml"/><Relationship Id="rId4" Type="http://schemas.openxmlformats.org/officeDocument/2006/relationships/image" Target="../media/image6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4.xml"/><Relationship Id="rId4" Type="http://schemas.openxmlformats.org/officeDocument/2006/relationships/slide" Target="slide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6.xml"/><Relationship Id="rId6" Type="http://schemas.openxmlformats.org/officeDocument/2006/relationships/slide" Target="slide15.xml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jpe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jpeg"/><Relationship Id="rId3" Type="http://schemas.openxmlformats.org/officeDocument/2006/relationships/image" Target="../media/image85.jpeg"/><Relationship Id="rId7" Type="http://schemas.openxmlformats.org/officeDocument/2006/relationships/image" Target="../media/image89.pn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jpeg"/><Relationship Id="rId5" Type="http://schemas.openxmlformats.org/officeDocument/2006/relationships/image" Target="../media/image87.jpeg"/><Relationship Id="rId10" Type="http://schemas.openxmlformats.org/officeDocument/2006/relationships/image" Target="../media/image92.gif"/><Relationship Id="rId4" Type="http://schemas.openxmlformats.org/officeDocument/2006/relationships/image" Target="../media/image86.jpeg"/><Relationship Id="rId9" Type="http://schemas.openxmlformats.org/officeDocument/2006/relationships/image" Target="../media/image9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microsoft.com/office/2007/relationships/hdphoto" Target="../media/hdphoto9.wdp"/><Relationship Id="rId7" Type="http://schemas.openxmlformats.org/officeDocument/2006/relationships/image" Target="../media/image100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9.jpeg"/><Relationship Id="rId11" Type="http://schemas.microsoft.com/office/2007/relationships/hdphoto" Target="../media/hdphoto12.wdp"/><Relationship Id="rId5" Type="http://schemas.microsoft.com/office/2007/relationships/hdphoto" Target="../media/hdphoto10.wdp"/><Relationship Id="rId10" Type="http://schemas.openxmlformats.org/officeDocument/2006/relationships/image" Target="../media/image102.jpeg"/><Relationship Id="rId4" Type="http://schemas.openxmlformats.org/officeDocument/2006/relationships/image" Target="../media/image98.jpeg"/><Relationship Id="rId9" Type="http://schemas.openxmlformats.org/officeDocument/2006/relationships/image" Target="../media/image101.jp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://olimp-cdt.narod.ru/" TargetMode="External"/><Relationship Id="rId3" Type="http://schemas.openxmlformats.org/officeDocument/2006/relationships/hyperlink" Target="http://ru.wikipedia.org/" TargetMode="External"/><Relationship Id="rId7" Type="http://schemas.openxmlformats.org/officeDocument/2006/relationships/hyperlink" Target="http://olimp-history.ru/" TargetMode="External"/><Relationship Id="rId2" Type="http://schemas.openxmlformats.org/officeDocument/2006/relationships/hyperlink" Target="http://www.sochi2014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olympiady.ru/" TargetMode="External"/><Relationship Id="rId5" Type="http://schemas.openxmlformats.org/officeDocument/2006/relationships/hyperlink" Target="http://www.olymps.ru/" TargetMode="External"/><Relationship Id="rId4" Type="http://schemas.openxmlformats.org/officeDocument/2006/relationships/hyperlink" Target="http://ru.wikipedia.org/wiki/%CE%EB%E8%EC%EF%E8%E9%F1%EA%E8%E5_%E8%E3%F0%FB" TargetMode="External"/><Relationship Id="rId9" Type="http://schemas.openxmlformats.org/officeDocument/2006/relationships/hyperlink" Target="http://alldayplus.ru/society/sport/389-istoriya-pervyx-olimpijskix-igr-sovremennosti-1896-god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283968" y="1203598"/>
            <a:ext cx="4572854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50" endPos="85000" dist="60007" dir="5400000" sy="-100000" algn="bl" rotWithShape="0"/>
                </a:effectLst>
                <a:latin typeface="Arial Narrow" panose="020B0606020202030204" pitchFamily="34" charset="0"/>
              </a:rPr>
              <a:t>НА ОЛИМПИЙСКОЙ</a:t>
            </a:r>
          </a:p>
          <a:p>
            <a:pPr algn="ctr"/>
            <a:r>
              <a:rPr lang="ru-RU" sz="4800" b="1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50" endPos="85000" dist="60007" dir="5400000" sy="-100000" algn="bl" rotWithShape="0"/>
                </a:effectLst>
                <a:latin typeface="Arial Narrow" panose="020B0606020202030204" pitchFamily="34" charset="0"/>
              </a:rPr>
              <a:t> ОРБИТЕ</a:t>
            </a:r>
            <a:endParaRPr lang="ru-RU" sz="4800" b="1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  <a:reflection blurRad="6350" stA="55000" endA="50" endPos="85000" dist="60007" dir="5400000" sy="-100000" algn="bl" rotWithShape="0"/>
              </a:effectLst>
              <a:latin typeface="Arial Narrow" panose="020B0606020202030204" pitchFamily="34" charset="0"/>
            </a:endParaRPr>
          </a:p>
        </p:txBody>
      </p:sp>
      <p:pic>
        <p:nvPicPr>
          <p:cNvPr id="1026" name="Picture 2" descr="http://www.samara.ru/screenshots/pic_5279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808" y="926206"/>
            <a:ext cx="3960440" cy="236636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0" y="29373"/>
            <a:ext cx="5508104" cy="742177"/>
          </a:xfrm>
        </p:spPr>
        <p:txBody>
          <a:bodyPr>
            <a:normAutofit/>
          </a:bodyPr>
          <a:lstStyle/>
          <a:p>
            <a:r>
              <a:rPr lang="ru-RU" sz="1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Посвящается </a:t>
            </a:r>
            <a:r>
              <a:rPr lang="en-US" sz="1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XXII</a:t>
            </a:r>
            <a:r>
              <a:rPr lang="ru-RU" sz="1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зимним Олимпийским играм</a:t>
            </a: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123728" y="3723878"/>
            <a:ext cx="4896544" cy="720080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Медиа-урок</a:t>
            </a:r>
            <a:endParaRPr lang="ru-RU" b="1" dirty="0">
              <a:solidFill>
                <a:schemeClr val="tx1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2" name="Управляющая кнопка: далее 1">
            <a:hlinkClick r:id="" action="ppaction://hlinkshowjump?jump=nextslide" highlightClick="1"/>
          </p:cNvPr>
          <p:cNvSpPr/>
          <p:nvPr/>
        </p:nvSpPr>
        <p:spPr>
          <a:xfrm>
            <a:off x="8460432" y="4515966"/>
            <a:ext cx="576064" cy="504056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</p:spTree>
    <p:extLst>
      <p:ext uri="{BB962C8B-B14F-4D97-AF65-F5344CB8AC3E}">
        <p14:creationId xmlns:p14="http://schemas.microsoft.com/office/powerpoint/2010/main" val="255465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51470"/>
            <a:ext cx="8229600" cy="857250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Навигация по презентации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771800" y="1347614"/>
            <a:ext cx="5122912" cy="352839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800" b="1" dirty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Перейти на следующий слайд</a:t>
            </a:r>
          </a:p>
          <a:p>
            <a:pPr marL="0" indent="0">
              <a:buNone/>
            </a:pPr>
            <a:endParaRPr lang="ru-RU" sz="2800" b="1" dirty="0">
              <a:solidFill>
                <a:schemeClr val="tx2"/>
              </a:solidFill>
              <a:effectLst>
                <a:glow rad="2286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marL="0" indent="0">
              <a:buNone/>
            </a:pPr>
            <a:r>
              <a:rPr lang="ru-RU" sz="2800" b="1" dirty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Вернуться к ленте времени или к слайду «5 олимпийских имен</a:t>
            </a:r>
            <a:r>
              <a:rPr lang="ru-RU" sz="2800" b="1" dirty="0" smtClean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»</a:t>
            </a:r>
          </a:p>
          <a:p>
            <a:pPr marL="0" indent="0">
              <a:buNone/>
            </a:pPr>
            <a:endParaRPr lang="ru-RU" sz="2800" b="1" dirty="0">
              <a:solidFill>
                <a:schemeClr val="tx2"/>
              </a:solidFill>
              <a:effectLst>
                <a:glow rad="2286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marL="0" indent="0">
              <a:buNone/>
            </a:pPr>
            <a:r>
              <a:rPr lang="ru-RU" sz="2800" b="1" dirty="0" smtClean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Для иллюстраций настроена автоматическая анимация</a:t>
            </a:r>
            <a:endParaRPr lang="ru-RU" sz="2800" b="1" dirty="0">
              <a:solidFill>
                <a:schemeClr val="tx2"/>
              </a:solidFill>
              <a:effectLst>
                <a:glow rad="2286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endParaRPr lang="ru-RU" dirty="0"/>
          </a:p>
        </p:txBody>
      </p:sp>
      <p:sp>
        <p:nvSpPr>
          <p:cNvPr id="5" name="Управляющая кнопка: возврат 4">
            <a:hlinkClick r:id="rId2" action="ppaction://hlinksldjump" highlightClick="1"/>
          </p:cNvPr>
          <p:cNvSpPr/>
          <p:nvPr/>
        </p:nvSpPr>
        <p:spPr>
          <a:xfrm>
            <a:off x="1331640" y="2499742"/>
            <a:ext cx="1152128" cy="936104"/>
          </a:xfrm>
          <a:prstGeom prst="actionButtonReturn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1331640" y="1131590"/>
            <a:ext cx="1152128" cy="936104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460432" y="4515966"/>
            <a:ext cx="576064" cy="504056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</p:spTree>
    <p:extLst>
      <p:ext uri="{BB962C8B-B14F-4D97-AF65-F5344CB8AC3E}">
        <p14:creationId xmlns:p14="http://schemas.microsoft.com/office/powerpoint/2010/main" val="3381394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Блок-схема: объединение 8"/>
          <p:cNvSpPr/>
          <p:nvPr/>
        </p:nvSpPr>
        <p:spPr>
          <a:xfrm>
            <a:off x="417927" y="1851670"/>
            <a:ext cx="648072" cy="557782"/>
          </a:xfrm>
          <a:prstGeom prst="flowChartMerg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трелка вправо 3"/>
          <p:cNvSpPr/>
          <p:nvPr/>
        </p:nvSpPr>
        <p:spPr>
          <a:xfrm>
            <a:off x="107504" y="2355726"/>
            <a:ext cx="8856984" cy="216024"/>
          </a:xfrm>
          <a:prstGeom prst="rightArrow">
            <a:avLst>
              <a:gd name="adj1" fmla="val 59477"/>
              <a:gd name="adj2" fmla="val 99752"/>
            </a:avLst>
          </a:prstGeom>
          <a:pattFill prst="ltVert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60375" y="1772678"/>
            <a:ext cx="572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Н.Э.</a:t>
            </a:r>
            <a:endParaRPr lang="ru-RU" b="1" dirty="0">
              <a:solidFill>
                <a:schemeClr val="bg1"/>
              </a:solidFill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740813" y="2409452"/>
            <a:ext cx="1150" cy="162298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AutoShape 2" descr="античные олимпийские игр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AutoShape 4" descr="античные олимпийские игры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AutoShape 6" descr="античные олимпийские игры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AutoShape 8" descr="античные олимпийские игры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155575" y="2497707"/>
            <a:ext cx="12852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effectLst>
                  <a:glow rad="152400">
                    <a:schemeClr val="bg1"/>
                  </a:glow>
                </a:effectLst>
              </a:rPr>
              <a:t>776 до Н.Э.</a:t>
            </a:r>
          </a:p>
        </p:txBody>
      </p:sp>
      <p:sp>
        <p:nvSpPr>
          <p:cNvPr id="23" name="Выноска 2 22">
            <a:hlinkClick r:id="rId4" action="ppaction://hlinksldjump"/>
          </p:cNvPr>
          <p:cNvSpPr/>
          <p:nvPr/>
        </p:nvSpPr>
        <p:spPr>
          <a:xfrm>
            <a:off x="475693" y="3161127"/>
            <a:ext cx="1375321" cy="1368152"/>
          </a:xfrm>
          <a:prstGeom prst="borderCallout2">
            <a:avLst>
              <a:gd name="adj1" fmla="val -203"/>
              <a:gd name="adj2" fmla="val 21494"/>
              <a:gd name="adj3" fmla="val -21151"/>
              <a:gd name="adj4" fmla="val -20700"/>
              <a:gd name="adj5" fmla="val -55086"/>
              <a:gd name="adj6" fmla="val -20118"/>
            </a:avLst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Выноска 2 24">
            <a:hlinkClick r:id="rId6" action="ppaction://hlinksldjump"/>
          </p:cNvPr>
          <p:cNvSpPr/>
          <p:nvPr/>
        </p:nvSpPr>
        <p:spPr>
          <a:xfrm>
            <a:off x="107504" y="116712"/>
            <a:ext cx="2304256" cy="1176075"/>
          </a:xfrm>
          <a:prstGeom prst="borderCallout2">
            <a:avLst>
              <a:gd name="adj1" fmla="val 99968"/>
              <a:gd name="adj2" fmla="val 77149"/>
              <a:gd name="adj3" fmla="val 134344"/>
              <a:gd name="adj4" fmla="val 101238"/>
              <a:gd name="adj5" fmla="val 205448"/>
              <a:gd name="adj6" fmla="val 101405"/>
            </a:avLst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Выноска 2 25">
            <a:hlinkClick r:id="rId8" action="ppaction://hlinksldjump"/>
          </p:cNvPr>
          <p:cNvSpPr/>
          <p:nvPr/>
        </p:nvSpPr>
        <p:spPr>
          <a:xfrm>
            <a:off x="2647773" y="81259"/>
            <a:ext cx="1352834" cy="1684134"/>
          </a:xfrm>
          <a:prstGeom prst="borderCallout2">
            <a:avLst>
              <a:gd name="adj1" fmla="val 100307"/>
              <a:gd name="adj2" fmla="val 22786"/>
              <a:gd name="adj3" fmla="val 118823"/>
              <a:gd name="adj4" fmla="val -11187"/>
              <a:gd name="adj5" fmla="val 144513"/>
              <a:gd name="adj6" fmla="val -11040"/>
            </a:avLst>
          </a:prstGeom>
          <a:blipFill dpi="0"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50000"/>
                      </a14:imgEffect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Выноска 2 26">
            <a:hlinkClick r:id="rId11" action="ppaction://hlinksldjump"/>
          </p:cNvPr>
          <p:cNvSpPr/>
          <p:nvPr/>
        </p:nvSpPr>
        <p:spPr>
          <a:xfrm>
            <a:off x="7080519" y="99531"/>
            <a:ext cx="959625" cy="1864246"/>
          </a:xfrm>
          <a:prstGeom prst="borderCallout2">
            <a:avLst>
              <a:gd name="adj1" fmla="val 99052"/>
              <a:gd name="adj2" fmla="val 37372"/>
              <a:gd name="adj3" fmla="val 114952"/>
              <a:gd name="adj4" fmla="val 37688"/>
              <a:gd name="adj5" fmla="val 130122"/>
              <a:gd name="adj6" fmla="val 38332"/>
            </a:avLst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Выноска 2 27">
            <a:hlinkClick r:id="rId13" action="ppaction://hlinksldjump"/>
          </p:cNvPr>
          <p:cNvSpPr/>
          <p:nvPr/>
        </p:nvSpPr>
        <p:spPr>
          <a:xfrm>
            <a:off x="7164288" y="3147814"/>
            <a:ext cx="1296144" cy="1872208"/>
          </a:xfrm>
          <a:prstGeom prst="borderCallout2">
            <a:avLst>
              <a:gd name="adj1" fmla="val -203"/>
              <a:gd name="adj2" fmla="val 74584"/>
              <a:gd name="adj3" fmla="val -18085"/>
              <a:gd name="adj4" fmla="val 117685"/>
              <a:gd name="adj5" fmla="val -40323"/>
              <a:gd name="adj6" fmla="val 116936"/>
            </a:avLst>
          </a:prstGeom>
          <a:blipFill dpi="0"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/>
          <p:cNvSpPr txBox="1"/>
          <p:nvPr/>
        </p:nvSpPr>
        <p:spPr>
          <a:xfrm>
            <a:off x="1907704" y="2537783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effectLst>
                  <a:glow rad="152400">
                    <a:schemeClr val="bg1"/>
                  </a:glow>
                </a:effectLst>
              </a:rPr>
              <a:t>1894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492108" y="204012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effectLst>
                  <a:glow rad="152400">
                    <a:schemeClr val="bg1"/>
                  </a:glow>
                </a:effectLst>
              </a:rPr>
              <a:t>1896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993019" y="2562608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effectLst>
                  <a:glow rad="152400">
                    <a:schemeClr val="bg1"/>
                  </a:glow>
                </a:effectLst>
              </a:rPr>
              <a:t>2014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452320" y="203990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effectLst>
                  <a:glow rad="152400">
                    <a:schemeClr val="bg1"/>
                  </a:glow>
                </a:effectLst>
              </a:rPr>
              <a:t>1980</a:t>
            </a:r>
          </a:p>
        </p:txBody>
      </p:sp>
      <p:sp>
        <p:nvSpPr>
          <p:cNvPr id="35" name="Выноска 2 34">
            <a:hlinkClick r:id="rId15" action="ppaction://hlinksldjump"/>
          </p:cNvPr>
          <p:cNvSpPr/>
          <p:nvPr/>
        </p:nvSpPr>
        <p:spPr>
          <a:xfrm>
            <a:off x="2377520" y="3161127"/>
            <a:ext cx="1573534" cy="1408802"/>
          </a:xfrm>
          <a:prstGeom prst="borderCallout2">
            <a:avLst>
              <a:gd name="adj1" fmla="val -203"/>
              <a:gd name="adj2" fmla="val 74584"/>
              <a:gd name="adj3" fmla="val -22238"/>
              <a:gd name="adj4" fmla="val 98201"/>
              <a:gd name="adj5" fmla="val -53398"/>
              <a:gd name="adj6" fmla="val 99683"/>
            </a:avLst>
          </a:prstGeom>
          <a:blipFill dpi="0" rotWithShape="1"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3347864" y="2531099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effectLst>
                  <a:glow rad="152400">
                    <a:schemeClr val="bg1"/>
                  </a:glow>
                </a:effectLst>
              </a:rPr>
              <a:t>1924</a:t>
            </a:r>
          </a:p>
        </p:txBody>
      </p:sp>
      <p:sp>
        <p:nvSpPr>
          <p:cNvPr id="37" name="Выноска 2 36">
            <a:hlinkClick r:id="rId17" action="ppaction://hlinksldjump"/>
          </p:cNvPr>
          <p:cNvSpPr/>
          <p:nvPr/>
        </p:nvSpPr>
        <p:spPr>
          <a:xfrm>
            <a:off x="4547895" y="288437"/>
            <a:ext cx="1629077" cy="1269777"/>
          </a:xfrm>
          <a:prstGeom prst="borderCallout2">
            <a:avLst>
              <a:gd name="adj1" fmla="val 99312"/>
              <a:gd name="adj2" fmla="val 74164"/>
              <a:gd name="adj3" fmla="val 123990"/>
              <a:gd name="adj4" fmla="val 99627"/>
              <a:gd name="adj5" fmla="val 176510"/>
              <a:gd name="adj6" fmla="val 98595"/>
            </a:avLst>
          </a:prstGeom>
          <a:blipFill dpi="0"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TextBox 37"/>
          <p:cNvSpPr txBox="1"/>
          <p:nvPr/>
        </p:nvSpPr>
        <p:spPr>
          <a:xfrm>
            <a:off x="5550917" y="2058425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effectLst>
                  <a:glow rad="152400">
                    <a:schemeClr val="bg1"/>
                  </a:glow>
                </a:effectLst>
              </a:rPr>
              <a:t>1960</a:t>
            </a:r>
            <a:endParaRPr lang="ru-RU" b="1" dirty="0">
              <a:effectLst>
                <a:glow rad="152400">
                  <a:schemeClr val="bg1"/>
                </a:glow>
              </a:effectLst>
            </a:endParaRPr>
          </a:p>
        </p:txBody>
      </p:sp>
      <p:sp>
        <p:nvSpPr>
          <p:cNvPr id="39" name="Выноска 2 38">
            <a:hlinkClick r:id="rId19" action="ppaction://hlinksldjump"/>
          </p:cNvPr>
          <p:cNvSpPr/>
          <p:nvPr/>
        </p:nvSpPr>
        <p:spPr>
          <a:xfrm>
            <a:off x="4547895" y="3358831"/>
            <a:ext cx="1352834" cy="1170448"/>
          </a:xfrm>
          <a:prstGeom prst="borderCallout2">
            <a:avLst>
              <a:gd name="adj1" fmla="val -139"/>
              <a:gd name="adj2" fmla="val 25039"/>
              <a:gd name="adj3" fmla="val -33239"/>
              <a:gd name="adj4" fmla="val 50300"/>
              <a:gd name="adj5" fmla="val -81605"/>
              <a:gd name="adj6" fmla="val 49884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Игры не состоялись</a:t>
            </a:r>
            <a:endParaRPr lang="ru-RU" b="1" dirty="0"/>
          </a:p>
        </p:txBody>
      </p:sp>
      <p:sp>
        <p:nvSpPr>
          <p:cNvPr id="54" name="TextBox 53"/>
          <p:cNvSpPr txBox="1"/>
          <p:nvPr/>
        </p:nvSpPr>
        <p:spPr>
          <a:xfrm>
            <a:off x="5207257" y="2488948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effectLst>
                  <a:glow rad="152400">
                    <a:schemeClr val="bg1"/>
                  </a:glow>
                </a:effectLst>
              </a:rPr>
              <a:t>1944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569708" y="2490601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effectLst>
                  <a:glow rad="152400">
                    <a:schemeClr val="bg1"/>
                  </a:glow>
                </a:effectLst>
              </a:rPr>
              <a:t>1940</a:t>
            </a:r>
          </a:p>
        </p:txBody>
      </p:sp>
      <p:sp>
        <p:nvSpPr>
          <p:cNvPr id="34" name="Заголовок 2"/>
          <p:cNvSpPr txBox="1">
            <a:spLocks/>
          </p:cNvSpPr>
          <p:nvPr/>
        </p:nvSpPr>
        <p:spPr>
          <a:xfrm>
            <a:off x="607957" y="4712925"/>
            <a:ext cx="5112659" cy="3070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i="1" dirty="0" smtClean="0">
                <a:ln w="10541" cmpd="sng">
                  <a:noFill/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Поочередно кликните по каждому рисунку</a:t>
            </a:r>
            <a:endParaRPr lang="ru-RU" sz="1800" b="1" i="1" dirty="0">
              <a:ln w="10541" cmpd="sng">
                <a:noFill/>
                <a:prstDash val="solid"/>
              </a:ln>
              <a:solidFill>
                <a:schemeClr val="tx2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" name="Zodiak-Polet-k-zvezda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8402080" y="15948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704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32038"/>
            <a:ext cx="6408712" cy="1195100"/>
          </a:xfrm>
        </p:spPr>
        <p:txBody>
          <a:bodyPr>
            <a:noAutofit/>
          </a:bodyPr>
          <a:lstStyle/>
          <a:p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776 г. до н.э. </a:t>
            </a:r>
            <a:b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ервые </a:t>
            </a:r>
            <a:r>
              <a:rPr lang="ru-RU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достоверно известные античные Олимпийские игры</a:t>
            </a:r>
          </a:p>
        </p:txBody>
      </p:sp>
      <p:sp>
        <p:nvSpPr>
          <p:cNvPr id="3" name="AutoShape 2" descr="http://i-fakt.ru/wp-content/uploads/2012/08/%D1%81-5-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24"/>
          <a:stretch/>
        </p:blipFill>
        <p:spPr bwMode="auto">
          <a:xfrm>
            <a:off x="3635896" y="1347614"/>
            <a:ext cx="4536504" cy="36751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5" descr="http://900igr.net/datai/fizkultura/CHuvashskij-sport/0004-005-Lish-k-kontsu-KHIX-veka-sportivnye-sorevnovanija-vernulis-vnov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9" descr="http://www.financial-triumph.com/images/discus.gif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11" descr="http://www.financial-triumph.com/images/discus.gif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13" descr="http://www.financial-triumph.com/images/discus.gif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5" descr="http://www.financial-triumph.com/images/discus.gif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18" descr="http://www.financial-triumph.com/images/discus.gif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20" descr="http://www.financial-triumph.com/images/discus.gif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42" name="Picture 22" descr="D:\Васенева\спорт\дискобол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311" y="889164"/>
            <a:ext cx="2658849" cy="4124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Управляющая кнопка: возврат 10">
            <a:hlinkClick r:id="rId4" action="ppaction://hlinksldjump" highlightClick="1"/>
          </p:cNvPr>
          <p:cNvSpPr/>
          <p:nvPr/>
        </p:nvSpPr>
        <p:spPr>
          <a:xfrm>
            <a:off x="8388424" y="4578023"/>
            <a:ext cx="576064" cy="432048"/>
          </a:xfrm>
          <a:prstGeom prst="actionButtonReturn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1527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Члены МОК 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563638"/>
            <a:ext cx="4762500" cy="3400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470252" y="3202542"/>
            <a:ext cx="3096344" cy="1743084"/>
          </a:xfrm>
        </p:spPr>
        <p:txBody>
          <a:bodyPr>
            <a:noAutofit/>
          </a:bodyPr>
          <a:lstStyle/>
          <a:p>
            <a:pPr algn="l"/>
            <a:r>
              <a:rPr lang="ru-RU" sz="1200" b="1" dirty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Члены МОК (слева направо):  </a:t>
            </a:r>
            <a:br>
              <a:rPr lang="ru-RU" sz="1200" b="1" dirty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200" b="1" dirty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Доктор </a:t>
            </a:r>
            <a:r>
              <a:rPr lang="ru-RU" sz="1200" b="1" dirty="0" err="1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Виллибильд</a:t>
            </a:r>
            <a:r>
              <a:rPr lang="ru-RU" sz="1200" b="1" dirty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b="1" dirty="0" err="1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Гебхардт</a:t>
            </a:r>
            <a:r>
              <a:rPr lang="ru-RU" sz="1200" b="1" dirty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(Германия) </a:t>
            </a:r>
            <a:br>
              <a:rPr lang="ru-RU" sz="1200" b="1" dirty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200" b="1" dirty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Барон Пьер де Кубертен (Франция) </a:t>
            </a:r>
            <a:br>
              <a:rPr lang="ru-RU" sz="1200" b="1" dirty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200" b="1" dirty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Советник Иржи Гут-</a:t>
            </a:r>
            <a:r>
              <a:rPr lang="ru-RU" sz="1200" b="1" dirty="0" err="1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Ярковский</a:t>
            </a:r>
            <a:r>
              <a:rPr lang="ru-RU" sz="1200" b="1" dirty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(Чехия) </a:t>
            </a:r>
            <a:br>
              <a:rPr lang="ru-RU" sz="1200" b="1" dirty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200" b="1" dirty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Деметриус Викелас (Греция) </a:t>
            </a:r>
            <a:br>
              <a:rPr lang="ru-RU" sz="1200" b="1" dirty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200" b="1" dirty="0" err="1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Ференц</a:t>
            </a:r>
            <a:r>
              <a:rPr lang="ru-RU" sz="1200" b="1" dirty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Кемени (Венгрия) </a:t>
            </a:r>
            <a:br>
              <a:rPr lang="ru-RU" sz="1200" b="1" dirty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200" b="1" dirty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Генерал А. </a:t>
            </a:r>
            <a:r>
              <a:rPr lang="ru-RU" sz="1200" b="1" dirty="0" err="1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Бутовский</a:t>
            </a:r>
            <a:r>
              <a:rPr lang="ru-RU" sz="1200" b="1" dirty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(Россия) </a:t>
            </a:r>
            <a:br>
              <a:rPr lang="ru-RU" sz="1200" b="1" dirty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200" b="1" dirty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Генерал Виктор </a:t>
            </a:r>
            <a:r>
              <a:rPr lang="ru-RU" sz="1200" b="1" dirty="0" err="1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Бальк</a:t>
            </a:r>
            <a:r>
              <a:rPr lang="ru-RU" sz="1200" b="1" dirty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(Швеция) </a:t>
            </a:r>
            <a:br>
              <a:rPr lang="ru-RU" sz="1200" b="1" dirty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200" b="1" dirty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1200" b="1" dirty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200" b="1" dirty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Афины, 10 апреля 1896 г.</a:t>
            </a:r>
          </a:p>
        </p:txBody>
      </p:sp>
      <p:sp>
        <p:nvSpPr>
          <p:cNvPr id="5" name="Заголовок 2"/>
          <p:cNvSpPr txBox="1">
            <a:spLocks/>
          </p:cNvSpPr>
          <p:nvPr/>
        </p:nvSpPr>
        <p:spPr>
          <a:xfrm>
            <a:off x="395536" y="267493"/>
            <a:ext cx="5568553" cy="936105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600" b="1" dirty="0">
                <a:solidFill>
                  <a:schemeClr val="tx2"/>
                </a:solidFill>
                <a:effectLst>
                  <a:glow rad="1651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 июня 1894 г.</a:t>
            </a:r>
          </a:p>
          <a:p>
            <a:r>
              <a:rPr lang="ru-RU" sz="2600" b="1" dirty="0">
                <a:solidFill>
                  <a:schemeClr val="tx2"/>
                </a:solidFill>
                <a:effectLst>
                  <a:glow rad="1651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 Париже основан Международный олимпийский комитет</a:t>
            </a:r>
            <a:r>
              <a:rPr lang="ru-RU" sz="2400" b="1" dirty="0">
                <a:effectLst>
                  <a:glow rad="533400">
                    <a:schemeClr val="bg1"/>
                  </a:glow>
                </a:effectLst>
              </a:rPr>
              <a:t> </a:t>
            </a:r>
            <a:r>
              <a:rPr lang="ru-RU" sz="2400" b="1" dirty="0"/>
              <a:t> </a:t>
            </a:r>
            <a:endParaRPr lang="ru-RU" sz="2400" b="1" dirty="0" smtClean="0"/>
          </a:p>
        </p:txBody>
      </p:sp>
      <p:pic>
        <p:nvPicPr>
          <p:cNvPr id="6" name="Picture 8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412" b="16391"/>
          <a:stretch/>
        </p:blipFill>
        <p:spPr bwMode="auto">
          <a:xfrm>
            <a:off x="6660232" y="160337"/>
            <a:ext cx="1917940" cy="24054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7" name="Заголовок 5"/>
          <p:cNvSpPr txBox="1">
            <a:spLocks/>
          </p:cNvSpPr>
          <p:nvPr/>
        </p:nvSpPr>
        <p:spPr>
          <a:xfrm>
            <a:off x="6398334" y="2139702"/>
            <a:ext cx="2422137" cy="7920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 smtClean="0"/>
              <a:t>Деметриус Викелас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(1835 - 1908) - </a:t>
            </a:r>
            <a:br>
              <a:rPr lang="ru-RU" sz="1600" dirty="0" smtClean="0"/>
            </a:br>
            <a:r>
              <a:rPr lang="ru-RU" sz="1600" dirty="0" smtClean="0"/>
              <a:t>первый президент МОК</a:t>
            </a:r>
            <a:endParaRPr lang="ru-RU" sz="1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96936"/>
            <a:ext cx="5568553" cy="107721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23 июня – Международный олимпийский день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8" name="Управляющая кнопка: возврат 7">
            <a:hlinkClick r:id="rId5" action="ppaction://hlinksldjump" highlightClick="1"/>
          </p:cNvPr>
          <p:cNvSpPr/>
          <p:nvPr/>
        </p:nvSpPr>
        <p:spPr>
          <a:xfrm>
            <a:off x="8412199" y="4567488"/>
            <a:ext cx="576064" cy="432048"/>
          </a:xfrm>
          <a:prstGeom prst="actionButtonReturn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797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60337"/>
            <a:ext cx="5671120" cy="979637"/>
          </a:xfrm>
        </p:spPr>
        <p:txBody>
          <a:bodyPr>
            <a:noAutofit/>
          </a:bodyPr>
          <a:lstStyle/>
          <a:p>
            <a:pPr>
              <a:spcBef>
                <a:spcPct val="20000"/>
              </a:spcBef>
            </a:pPr>
            <a:r>
              <a:rPr lang="ru-RU" sz="2200" b="1" dirty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1896. </a:t>
            </a:r>
            <a:br>
              <a:rPr lang="ru-RU" sz="2200" b="1" dirty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b="1" dirty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Первые Олимпийские игры современности. Афины (Греция) </a:t>
            </a:r>
          </a:p>
        </p:txBody>
      </p:sp>
      <p:sp>
        <p:nvSpPr>
          <p:cNvPr id="3" name="AutoShape 2" descr="История первых Олимпийских Игр современности. 1896 год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203597"/>
            <a:ext cx="5112568" cy="33962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6" descr="История первых Олимпийских Игр современности. 1896 год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697" y="1203596"/>
            <a:ext cx="1897102" cy="26764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5890" y="3955152"/>
            <a:ext cx="1897101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200" b="1" dirty="0"/>
              <a:t>Дискобол Роберт Гаррет, завоевавший </a:t>
            </a:r>
            <a:r>
              <a:rPr lang="ru-RU" sz="1200" b="1" dirty="0" smtClean="0"/>
              <a:t>олимпийское </a:t>
            </a:r>
            <a:r>
              <a:rPr lang="ru-RU" sz="1200" b="1" dirty="0"/>
              <a:t>золото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10675" y="4708471"/>
            <a:ext cx="2938674" cy="2769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200" b="1" dirty="0" smtClean="0"/>
              <a:t>Церемония открытия Игр в Афинах. 1986</a:t>
            </a:r>
            <a:endParaRPr lang="ru-RU" sz="1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646519" y="3649250"/>
            <a:ext cx="1120522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200" b="1" dirty="0" smtClean="0"/>
              <a:t>Олимпийские медали</a:t>
            </a:r>
            <a:endParaRPr lang="ru-RU" sz="1200" b="1" dirty="0"/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 rotWithShape="1">
          <a:blip r:embed="rId5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698" t="12245" r="552" b="10601"/>
          <a:stretch/>
        </p:blipFill>
        <p:spPr bwMode="auto">
          <a:xfrm rot="16200000">
            <a:off x="7445584" y="304219"/>
            <a:ext cx="1484217" cy="1501255"/>
          </a:xfrm>
          <a:prstGeom prst="ellipse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 rotWithShape="1">
          <a:blip r:embed="rId5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108" r="52041" b="12493"/>
          <a:stretch/>
        </p:blipFill>
        <p:spPr bwMode="auto">
          <a:xfrm rot="16200000">
            <a:off x="7461430" y="2007468"/>
            <a:ext cx="1490699" cy="1467135"/>
          </a:xfrm>
          <a:prstGeom prst="ellipse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Управляющая кнопка: возврат 5">
            <a:hlinkClick r:id="rId7" action="ppaction://hlinksldjump" highlightClick="1"/>
          </p:cNvPr>
          <p:cNvSpPr/>
          <p:nvPr/>
        </p:nvSpPr>
        <p:spPr>
          <a:xfrm>
            <a:off x="8388424" y="4542684"/>
            <a:ext cx="648072" cy="490547"/>
          </a:xfrm>
          <a:prstGeom prst="actionButtonReturn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8076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D:\Васенева\спорт\шамони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7" b="403"/>
          <a:stretch/>
        </p:blipFill>
        <p:spPr bwMode="auto">
          <a:xfrm>
            <a:off x="0" y="0"/>
            <a:ext cx="3729534" cy="51435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"/>
          <a:stretch/>
        </p:blipFill>
        <p:spPr bwMode="auto">
          <a:xfrm>
            <a:off x="1354" y="0"/>
            <a:ext cx="3877045" cy="51435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77044" y="4678044"/>
            <a:ext cx="3719291" cy="2769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200" b="1" dirty="0"/>
              <a:t>Памятник I Зимним Олимпийским играм в Шамони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348173" y="123478"/>
            <a:ext cx="4114801" cy="1116776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1924</a:t>
            </a:r>
            <a:b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зимние Олимпийские игры. Шамони (Франция) 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6075" y="1347614"/>
            <a:ext cx="4819279" cy="27149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213623" y="4093707"/>
            <a:ext cx="3697935" cy="2769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1200" b="1" dirty="0" smtClean="0"/>
              <a:t>Хоккейная команда Канады на </a:t>
            </a:r>
            <a:r>
              <a:rPr lang="en-US" sz="1200" b="1" dirty="0" smtClean="0"/>
              <a:t>I</a:t>
            </a:r>
            <a:r>
              <a:rPr lang="ru-RU" sz="1200" b="1" dirty="0" smtClean="0"/>
              <a:t> зимней Олимпиаде</a:t>
            </a:r>
            <a:endParaRPr lang="ru-RU" sz="1200" b="1" dirty="0"/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460432" y="4564515"/>
            <a:ext cx="576064" cy="504056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0996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6916351"/>
              </p:ext>
            </p:extLst>
          </p:nvPr>
        </p:nvGraphicFramePr>
        <p:xfrm>
          <a:off x="323529" y="123478"/>
          <a:ext cx="8568950" cy="49198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3790"/>
                <a:gridCol w="1713790"/>
                <a:gridCol w="1713790"/>
                <a:gridCol w="1713790"/>
                <a:gridCol w="1713790"/>
              </a:tblGrid>
              <a:tr h="163995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blipFill dpi="0" rotWithShape="1"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blipFill dpi="0" rotWithShape="1"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blipFill dpi="0" rotWithShape="1"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blipFill dpi="0" rotWithShape="1"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</a:tr>
              <a:tr h="163995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blipFill dpi="0" rotWithShape="1"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blipFill dpi="0" rotWithShape="1"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blipFill dpi="0" rotWithShape="1"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blipFill dpi="0" rotWithShape="1"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blipFill dpi="0" rotWithShape="1"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</a:tr>
              <a:tr h="163995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blipFill dpi="0" rotWithShape="1"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blipFill dpi="0" rotWithShape="1"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blipFill dpi="0" rotWithShape="1"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blipFill dpi="0" rotWithShape="1"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blipFill dpi="0" rotWithShape="1"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83567" y="1419622"/>
            <a:ext cx="10075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Биатлон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39751" y="1419622"/>
            <a:ext cx="1021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Бобслей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95936" y="1383904"/>
            <a:ext cx="1005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Кёрлинг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36096" y="123478"/>
            <a:ext cx="898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Хоккей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51853" y="1419622"/>
            <a:ext cx="1576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Санный спорт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3567" y="2991231"/>
            <a:ext cx="1102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Скелетон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51186" y="2966414"/>
            <a:ext cx="115212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b="1" dirty="0" smtClean="0">
                <a:solidFill>
                  <a:schemeClr val="bg1"/>
                </a:solidFill>
              </a:rPr>
              <a:t>Фигурное катание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03938" y="3124151"/>
            <a:ext cx="1800200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b="1" dirty="0" smtClean="0">
                <a:solidFill>
                  <a:schemeClr val="bg1"/>
                </a:solidFill>
              </a:rPr>
              <a:t>на коньках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64956" y="1788954"/>
            <a:ext cx="1800200" cy="297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b="1" dirty="0" smtClean="0">
                <a:solidFill>
                  <a:schemeClr val="bg1"/>
                </a:solidFill>
              </a:rPr>
              <a:t>Скоростной бег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29396" y="3158775"/>
            <a:ext cx="1590875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b="1" dirty="0" smtClean="0">
                <a:solidFill>
                  <a:schemeClr val="bg1"/>
                </a:solidFill>
              </a:rPr>
              <a:t>Шорт-трек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092280" y="1851670"/>
            <a:ext cx="1800200" cy="297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b="1" dirty="0" smtClean="0">
                <a:solidFill>
                  <a:schemeClr val="bg1"/>
                </a:solidFill>
              </a:rPr>
              <a:t>Горные лыжи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7227" y="3417166"/>
            <a:ext cx="1800200" cy="297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b="1" dirty="0" smtClean="0">
                <a:solidFill>
                  <a:schemeClr val="bg1"/>
                </a:solidFill>
              </a:rPr>
              <a:t>Лыжные гонки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23156" y="3391876"/>
            <a:ext cx="2088232" cy="290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sz="1600" b="1" dirty="0" smtClean="0">
                <a:solidFill>
                  <a:schemeClr val="bg1"/>
                </a:solidFill>
              </a:rPr>
              <a:t>Прыжки на лыжах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62046" y="4803998"/>
            <a:ext cx="1464467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b="1" dirty="0">
                <a:solidFill>
                  <a:schemeClr val="bg1"/>
                </a:solidFill>
              </a:rPr>
              <a:t>с</a:t>
            </a:r>
            <a:r>
              <a:rPr lang="ru-RU" b="1" dirty="0" smtClean="0">
                <a:solidFill>
                  <a:schemeClr val="bg1"/>
                </a:solidFill>
              </a:rPr>
              <a:t> трамплина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211960" y="4758647"/>
            <a:ext cx="1292178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b="1" dirty="0" smtClean="0">
                <a:solidFill>
                  <a:schemeClr val="bg1"/>
                </a:solidFill>
              </a:rPr>
              <a:t>Сноуборд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978880" y="3423189"/>
            <a:ext cx="1206647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b="1" dirty="0" smtClean="0">
                <a:solidFill>
                  <a:schemeClr val="bg1"/>
                </a:solidFill>
              </a:rPr>
              <a:t>Фристайл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140063" y="4797970"/>
            <a:ext cx="1482825" cy="290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sz="1600" b="1" dirty="0" smtClean="0">
                <a:solidFill>
                  <a:schemeClr val="bg1"/>
                </a:solidFill>
              </a:rPr>
              <a:t>двоеборье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880316" y="3423189"/>
            <a:ext cx="1072703" cy="290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sz="1600" b="1" dirty="0" smtClean="0">
                <a:solidFill>
                  <a:schemeClr val="bg1"/>
                </a:solidFill>
              </a:rPr>
              <a:t>Лыжное 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21" name="Управляющая кнопка: возврат 20">
            <a:hlinkClick r:id="rId17" action="ppaction://hlinksldjump" highlightClick="1"/>
          </p:cNvPr>
          <p:cNvSpPr/>
          <p:nvPr/>
        </p:nvSpPr>
        <p:spPr>
          <a:xfrm>
            <a:off x="8416667" y="123478"/>
            <a:ext cx="619829" cy="504056"/>
          </a:xfrm>
          <a:prstGeom prst="actionButtonReturn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6928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000"/>
                            </p:stCondLst>
                            <p:childTnLst>
                              <p:par>
                                <p:cTn id="5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9000"/>
                            </p:stCondLst>
                            <p:childTnLst>
                              <p:par>
                                <p:cTn id="6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0"/>
                            </p:stCondLst>
                            <p:childTnLst>
                              <p:par>
                                <p:cTn id="7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1000"/>
                            </p:stCondLst>
                            <p:childTnLst>
                              <p:par>
                                <p:cTn id="7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2000"/>
                            </p:stCondLst>
                            <p:childTnLst>
                              <p:par>
                                <p:cTn id="8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3000"/>
                            </p:stCondLst>
                            <p:childTnLst>
                              <p:par>
                                <p:cTn id="9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4000"/>
                            </p:stCondLst>
                            <p:childTnLst>
                              <p:par>
                                <p:cTn id="9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 build="allAtOnce"/>
      <p:bldP spid="11" grpId="0"/>
      <p:bldP spid="12" grpId="0"/>
      <p:bldP spid="13" grpId="0"/>
      <p:bldP spid="14" grpId="0"/>
      <p:bldP spid="15" grpId="0" build="allAtOnce"/>
      <p:bldP spid="16" grpId="0" build="allAtOnce"/>
      <p:bldP spid="17" grpId="0"/>
      <p:bldP spid="18" grpId="0"/>
      <p:bldP spid="19" grpId="0" build="allAtOnce"/>
      <p:bldP spid="20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51470"/>
            <a:ext cx="5987008" cy="1296144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1940, 1944</a:t>
            </a:r>
            <a:br>
              <a:rPr lang="ru-RU" sz="2800" b="1" dirty="0" smtClean="0">
                <a:solidFill>
                  <a:schemeClr val="bg1"/>
                </a:solidFill>
              </a:rPr>
            </a:br>
            <a:r>
              <a:rPr lang="ru-RU" sz="2800" b="1" dirty="0" smtClean="0">
                <a:solidFill>
                  <a:schemeClr val="bg1"/>
                </a:solidFill>
              </a:rPr>
              <a:t>Из-за Второй мировой войны Олимпийские игры не проводились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6" name="Объект 3"/>
          <p:cNvSpPr txBox="1">
            <a:spLocks/>
          </p:cNvSpPr>
          <p:nvPr/>
        </p:nvSpPr>
        <p:spPr>
          <a:xfrm>
            <a:off x="611560" y="4330874"/>
            <a:ext cx="4807119" cy="81262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200" b="1" dirty="0" smtClean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Первые послевоенные </a:t>
            </a:r>
            <a:r>
              <a:rPr lang="ru-RU" sz="2200" b="1" dirty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И</a:t>
            </a:r>
            <a:r>
              <a:rPr lang="ru-RU" sz="2200" b="1" dirty="0" smtClean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гры прошли в 1948 году в Лондоне (Англия)</a:t>
            </a:r>
            <a:endParaRPr lang="ru-RU" sz="2200" b="1" dirty="0">
              <a:solidFill>
                <a:schemeClr val="tx2"/>
              </a:solidFill>
              <a:effectLst>
                <a:glow rad="2286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1030" name="Picture 6" descr="http://static.guim.co.uk/sys-images/Guardian/Pix/pictures/2011/6/21/1308660717522/1948-London-Olympic-Games-0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9416" y="195486"/>
            <a:ext cx="2795939" cy="42256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scdn.bbc.co.uk/worldservice/assets/images/2011/03/14/110314163852_gal1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434" y="1597478"/>
            <a:ext cx="4859370" cy="27333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Управляющая кнопка: возврат 1">
            <a:hlinkClick r:id="rId4" action="ppaction://hlinksldjump" highlightClick="1"/>
          </p:cNvPr>
          <p:cNvSpPr/>
          <p:nvPr/>
        </p:nvSpPr>
        <p:spPr>
          <a:xfrm>
            <a:off x="8316416" y="4515966"/>
            <a:ext cx="657822" cy="504056"/>
          </a:xfrm>
          <a:prstGeom prst="actionButtonReturn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1917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50213"/>
            <a:ext cx="7200800" cy="799898"/>
          </a:xfrm>
        </p:spPr>
        <p:txBody>
          <a:bodyPr>
            <a:normAutofit/>
          </a:bodyPr>
          <a:lstStyle/>
          <a:p>
            <a:r>
              <a:rPr lang="ru-RU" sz="36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+mn-lt"/>
                <a:ea typeface="+mn-ea"/>
                <a:cs typeface="+mn-cs"/>
              </a:rPr>
              <a:t>«Spirit in Motion</a:t>
            </a:r>
            <a:r>
              <a:rPr lang="ru-RU" sz="3600" b="1" dirty="0" smtClean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+mn-lt"/>
                <a:ea typeface="+mn-ea"/>
                <a:cs typeface="+mn-cs"/>
              </a:rPr>
              <a:t>» </a:t>
            </a:r>
            <a:r>
              <a:rPr lang="ru-RU" sz="27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(«</a:t>
            </a:r>
            <a:r>
              <a:rPr lang="ru-RU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Дух в движении»)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059832" y="3862077"/>
            <a:ext cx="5256584" cy="116376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b="1" dirty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С 1960 г. проводятся летние паралимпийские игры,</a:t>
            </a:r>
          </a:p>
          <a:p>
            <a:pPr marL="0" indent="0">
              <a:buNone/>
            </a:pPr>
            <a:r>
              <a:rPr lang="ru-RU" sz="2200" b="1" dirty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с 1976 г. - зимние паралимпийские игры</a:t>
            </a:r>
          </a:p>
        </p:txBody>
      </p:sp>
      <p:pic>
        <p:nvPicPr>
          <p:cNvPr id="7172" name="Picture 4" descr="http://axtung.tomsk.ru/uploads/posts/2012-09/1347003818_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12" r="22958"/>
          <a:stretch/>
        </p:blipFill>
        <p:spPr bwMode="auto">
          <a:xfrm>
            <a:off x="129870" y="2146216"/>
            <a:ext cx="2641930" cy="28854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http://www.edinayastrana.ru/photo_ipc/images/image-19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653"/>
          <a:stretch/>
        </p:blipFill>
        <p:spPr bwMode="auto">
          <a:xfrm>
            <a:off x="5796136" y="850111"/>
            <a:ext cx="3124165" cy="25922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254445"/>
            <a:ext cx="3602086" cy="23413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 descr="D:\Васенева\спорт\IPC_logo_(2004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26" y="123478"/>
            <a:ext cx="2522574" cy="1899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Управляющая кнопка: возврат 2">
            <a:hlinkClick r:id="rId6" action="ppaction://hlinksldjump" highlightClick="1"/>
          </p:cNvPr>
          <p:cNvSpPr/>
          <p:nvPr/>
        </p:nvSpPr>
        <p:spPr>
          <a:xfrm>
            <a:off x="8388424" y="4425098"/>
            <a:ext cx="648072" cy="576064"/>
          </a:xfrm>
          <a:prstGeom prst="actionButtonReturn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7760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95486"/>
            <a:ext cx="4026420" cy="1203598"/>
          </a:xfrm>
        </p:spPr>
        <p:txBody>
          <a:bodyPr>
            <a:noAutofit/>
          </a:bodyPr>
          <a:lstStyle/>
          <a:p>
            <a:r>
              <a:rPr lang="ru-RU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1980 </a:t>
            </a:r>
            <a:br>
              <a:rPr lang="ru-RU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Игры </a:t>
            </a:r>
            <a:r>
              <a:rPr lang="en-US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XXII</a:t>
            </a:r>
            <a:r>
              <a:rPr lang="ru-RU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Олимпиады.</a:t>
            </a:r>
            <a:br>
              <a:rPr lang="ru-RU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Москва (СССР) </a:t>
            </a:r>
          </a:p>
        </p:txBody>
      </p:sp>
      <p:pic>
        <p:nvPicPr>
          <p:cNvPr id="8194" name="Picture 2" descr="http://upload.wikimedia.org/wikipedia/commons/thumb/5/5f/RIAN_archive_104486_22nd_Olympics_opening_gala.jpg/250px-RIAN_archive_104486_22nd_Olympics_opening_gal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676" y="1"/>
            <a:ext cx="2832323" cy="51435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1" name="Picture 9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383"/>
          <a:stretch/>
        </p:blipFill>
        <p:spPr bwMode="auto">
          <a:xfrm>
            <a:off x="0" y="1525319"/>
            <a:ext cx="5889186" cy="36181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 descr="File:Moscow olympic medal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7" t="1" r="2516" b="1028"/>
          <a:stretch/>
        </p:blipFill>
        <p:spPr bwMode="auto">
          <a:xfrm>
            <a:off x="5148064" y="0"/>
            <a:ext cx="4080681" cy="51435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Управляющая кнопка: возврат 2">
            <a:hlinkClick r:id="rId6" action="ppaction://hlinksldjump" highlightClick="1"/>
          </p:cNvPr>
          <p:cNvSpPr/>
          <p:nvPr/>
        </p:nvSpPr>
        <p:spPr>
          <a:xfrm>
            <a:off x="8316416" y="123478"/>
            <a:ext cx="755575" cy="576064"/>
          </a:xfrm>
          <a:prstGeom prst="actionButtonReturn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8248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tp://www.confidencial.com.ni/img/p/ll1197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37" t="3447" r="21203" b="5629"/>
          <a:stretch/>
        </p:blipFill>
        <p:spPr bwMode="auto">
          <a:xfrm>
            <a:off x="6942083" y="123900"/>
            <a:ext cx="1622171" cy="24314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51470"/>
            <a:ext cx="6682740" cy="648072"/>
          </a:xfrm>
        </p:spPr>
        <p:txBody>
          <a:bodyPr>
            <a:normAutofit/>
          </a:bodyPr>
          <a:lstStyle/>
          <a:p>
            <a:r>
              <a:rPr lang="ru-RU" sz="36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+mn-lt"/>
                <a:ea typeface="+mn-ea"/>
                <a:cs typeface="+mn-cs"/>
              </a:rPr>
              <a:t>Эстафету принимает Сочи</a:t>
            </a: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23528" y="682720"/>
            <a:ext cx="6672396" cy="9361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200" b="1" dirty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XXII зимние Олимпийские игры пройдут в </a:t>
            </a:r>
            <a:r>
              <a:rPr lang="ru-RU" sz="2200" b="1" dirty="0" smtClean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Сочи</a:t>
            </a:r>
          </a:p>
          <a:p>
            <a:pPr marL="0" indent="0" algn="ctr">
              <a:buNone/>
            </a:pPr>
            <a:r>
              <a:rPr lang="ru-RU" sz="2200" b="1" dirty="0" smtClean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2200" b="1" dirty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с 7 по 23 февраля 2014 года</a:t>
            </a:r>
          </a:p>
        </p:txBody>
      </p:sp>
      <p:pic>
        <p:nvPicPr>
          <p:cNvPr id="7" name="Picture 6" descr="http://img.rufox.ru/files/big2/64549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98"/>
          <a:stretch/>
        </p:blipFill>
        <p:spPr bwMode="auto">
          <a:xfrm>
            <a:off x="687578" y="1773951"/>
            <a:ext cx="5148064" cy="3114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rsport.ru/images/64393/70/643937099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462"/>
          <a:stretch/>
        </p:blipFill>
        <p:spPr bwMode="auto">
          <a:xfrm>
            <a:off x="445515" y="1675092"/>
            <a:ext cx="5632189" cy="33123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sochi2014.blob.core.windows.net/storage/upload/255/255b2d208ca779c33dc38f9e8059f3d6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82"/>
          <a:stretch/>
        </p:blipFill>
        <p:spPr bwMode="auto">
          <a:xfrm>
            <a:off x="442622" y="1632735"/>
            <a:ext cx="5665210" cy="33970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File:Olympics medal Sochi 201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354" y="2562505"/>
            <a:ext cx="2696151" cy="1800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388424" y="4443958"/>
            <a:ext cx="623081" cy="585858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1177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sochi2014.blob.core.windows.net/storage/upload/ff9/ff932b7d36a5806bb132a7412675d31f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138" t="17683" r="15018" b="4283"/>
          <a:stretch/>
        </p:blipFill>
        <p:spPr bwMode="auto">
          <a:xfrm>
            <a:off x="565391" y="998161"/>
            <a:ext cx="5577143" cy="38041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sochi2014.blob.core.windows.net/storage/upload/133/133dfd0fad3df490b04c605b555da45d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33" r="23985"/>
          <a:stretch/>
        </p:blipFill>
        <p:spPr bwMode="auto">
          <a:xfrm>
            <a:off x="6605742" y="123478"/>
            <a:ext cx="2356428" cy="2704766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43339"/>
            <a:ext cx="6381554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8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</a:rPr>
              <a:t>Эстафета олимпийского огня Сочи-2014</a:t>
            </a:r>
          </a:p>
          <a:p>
            <a:pPr algn="ctr">
              <a:spcBef>
                <a:spcPct val="0"/>
              </a:spcBef>
            </a:pPr>
            <a:r>
              <a:rPr lang="ru-RU" b="1" dirty="0">
                <a:ln w="10541" cmpd="sng">
                  <a:noFill/>
                  <a:prstDash val="solid"/>
                </a:ln>
                <a:solidFill>
                  <a:schemeClr val="bg1"/>
                </a:solidFill>
              </a:rPr>
              <a:t>цифры и факты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0941" y="2907455"/>
            <a:ext cx="2229930" cy="1627300"/>
          </a:xfrm>
          <a:prstGeom prst="ellipse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8460432" y="4527715"/>
            <a:ext cx="573746" cy="504056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1523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cyberstyle.ru/misc/Image/Soch2014Talisman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21" t="9056" b="7863"/>
          <a:stretch/>
        </p:blipFill>
        <p:spPr bwMode="auto">
          <a:xfrm>
            <a:off x="150466" y="1347614"/>
            <a:ext cx="5976664" cy="2920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439650" y="51470"/>
            <a:ext cx="6588733" cy="945644"/>
          </a:xfrm>
        </p:spPr>
        <p:txBody>
          <a:bodyPr>
            <a:normAutofit fontScale="90000"/>
          </a:bodyPr>
          <a:lstStyle/>
          <a:p>
            <a:r>
              <a:rPr lang="ru-RU" dirty="0"/>
              <a:t> </a:t>
            </a:r>
            <a:r>
              <a:rPr lang="ru-RU" sz="36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+mn-lt"/>
                <a:ea typeface="+mn-ea"/>
                <a:cs typeface="+mn-cs"/>
              </a:rPr>
              <a:t>Талисманы зимних Олимпийских и Паралимпийских игр 2014 </a:t>
            </a:r>
          </a:p>
        </p:txBody>
      </p:sp>
      <p:sp>
        <p:nvSpPr>
          <p:cNvPr id="8" name="Заголовок 5"/>
          <p:cNvSpPr txBox="1">
            <a:spLocks/>
          </p:cNvSpPr>
          <p:nvPr/>
        </p:nvSpPr>
        <p:spPr>
          <a:xfrm>
            <a:off x="6012160" y="4155926"/>
            <a:ext cx="2973016" cy="6582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> </a:t>
            </a:r>
            <a:r>
              <a:rPr lang="ru-RU" sz="2700" b="1" dirty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Лучик и Снежинка</a:t>
            </a:r>
          </a:p>
        </p:txBody>
      </p:sp>
      <p:pic>
        <p:nvPicPr>
          <p:cNvPr id="1028" name="Picture 4" descr="http://knu.znate.ru/pars_docs/refs/439/438693/438693_html_m37f832ef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7950" y="1356692"/>
            <a:ext cx="2727226" cy="27272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5"/>
          <p:cNvSpPr txBox="1">
            <a:spLocks/>
          </p:cNvSpPr>
          <p:nvPr/>
        </p:nvSpPr>
        <p:spPr>
          <a:xfrm>
            <a:off x="107503" y="4083918"/>
            <a:ext cx="6156685" cy="9456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ct val="20000"/>
              </a:spcBef>
            </a:pPr>
            <a:r>
              <a:rPr lang="ru-RU" sz="2400" b="1" dirty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Снежный барс, Белый мишка, Зайка</a:t>
            </a:r>
          </a:p>
        </p:txBody>
      </p:sp>
      <p:sp>
        <p:nvSpPr>
          <p:cNvPr id="2" name="Управляющая кнопка: далее 1">
            <a:hlinkClick r:id="" action="ppaction://hlinkshowjump?jump=nextslide" highlightClick="1"/>
          </p:cNvPr>
          <p:cNvSpPr/>
          <p:nvPr/>
        </p:nvSpPr>
        <p:spPr>
          <a:xfrm>
            <a:off x="8388424" y="123478"/>
            <a:ext cx="596752" cy="504056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8182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hlinkClick r:id="rId2" action="ppaction://hlinksldjump"/>
          </p:cNvPr>
          <p:cNvSpPr/>
          <p:nvPr/>
        </p:nvSpPr>
        <p:spPr>
          <a:xfrm>
            <a:off x="755576" y="670157"/>
            <a:ext cx="2438400" cy="2438400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sp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5868144" y="699449"/>
            <a:ext cx="2438400" cy="2438400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sp>
      <p:sp>
        <p:nvSpPr>
          <p:cNvPr id="10" name="Овал 9">
            <a:hlinkClick r:id="rId6" action="ppaction://hlinksldjump"/>
          </p:cNvPr>
          <p:cNvSpPr/>
          <p:nvPr/>
        </p:nvSpPr>
        <p:spPr>
          <a:xfrm>
            <a:off x="3306637" y="686203"/>
            <a:ext cx="2438400" cy="2438400"/>
          </a:xfrm>
          <a:prstGeom prst="ellipse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sp>
      <p:sp>
        <p:nvSpPr>
          <p:cNvPr id="13" name="Овал 12">
            <a:hlinkClick r:id="rId8" action="ppaction://hlinksldjump"/>
          </p:cNvPr>
          <p:cNvSpPr/>
          <p:nvPr/>
        </p:nvSpPr>
        <p:spPr>
          <a:xfrm>
            <a:off x="2014255" y="2499742"/>
            <a:ext cx="2438400" cy="2438400"/>
          </a:xfrm>
          <a:prstGeom prst="ellipse">
            <a:avLst/>
          </a:prstGeom>
          <a:blipFill dpi="0"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sp>
      <p:sp>
        <p:nvSpPr>
          <p:cNvPr id="16" name="Овал 15">
            <a:hlinkClick r:id="rId10" action="ppaction://hlinksldjump"/>
          </p:cNvPr>
          <p:cNvSpPr/>
          <p:nvPr/>
        </p:nvSpPr>
        <p:spPr>
          <a:xfrm>
            <a:off x="4605904" y="2499742"/>
            <a:ext cx="2438400" cy="2438400"/>
          </a:xfrm>
          <a:prstGeom prst="ellipse">
            <a:avLst/>
          </a:prstGeom>
          <a:blipFill dpi="0"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"/>
            <a:ext cx="8229600" cy="686202"/>
          </a:xfrm>
        </p:spPr>
        <p:txBody>
          <a:bodyPr>
            <a:normAutofit/>
          </a:bodyPr>
          <a:lstStyle/>
          <a:p>
            <a:r>
              <a:rPr lang="ru-RU" sz="36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+mn-lt"/>
                <a:ea typeface="+mn-ea"/>
                <a:cs typeface="+mn-cs"/>
              </a:rPr>
              <a:t>5 Олимпийских имён</a:t>
            </a:r>
          </a:p>
        </p:txBody>
      </p:sp>
      <p:sp>
        <p:nvSpPr>
          <p:cNvPr id="8" name="Заголовок 2"/>
          <p:cNvSpPr txBox="1">
            <a:spLocks/>
          </p:cNvSpPr>
          <p:nvPr/>
        </p:nvSpPr>
        <p:spPr>
          <a:xfrm>
            <a:off x="97632" y="4443958"/>
            <a:ext cx="2890192" cy="61419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i="1" dirty="0" smtClean="0">
                <a:ln w="10541" cmpd="sng">
                  <a:noFill/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Поочередно кликните по каждой фотографии</a:t>
            </a:r>
            <a:endParaRPr lang="ru-RU" sz="1800" b="1" i="1" dirty="0">
              <a:ln w="10541" cmpd="sng">
                <a:noFill/>
                <a:prstDash val="solid"/>
              </a:ln>
              <a:solidFill>
                <a:schemeClr val="tx2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060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851920" y="195486"/>
            <a:ext cx="3910913" cy="864096"/>
          </a:xfrm>
        </p:spPr>
        <p:txBody>
          <a:bodyPr>
            <a:noAutofit/>
          </a:bodyPr>
          <a:lstStyle/>
          <a:p>
            <a:r>
              <a:rPr lang="ru-RU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+mn-lt"/>
                <a:ea typeface="+mn-ea"/>
                <a:cs typeface="+mn-cs"/>
              </a:rPr>
              <a:t>Пьер де Кубертен </a:t>
            </a:r>
            <a:r>
              <a:rPr lang="ru-RU" sz="2800" dirty="0">
                <a:solidFill>
                  <a:schemeClr val="bg1"/>
                </a:solidFill>
              </a:rPr>
              <a:t/>
            </a:r>
            <a:br>
              <a:rPr lang="ru-RU" sz="2800" dirty="0">
                <a:solidFill>
                  <a:schemeClr val="bg1"/>
                </a:solidFill>
              </a:rPr>
            </a:br>
            <a:r>
              <a:rPr lang="ru-RU" sz="20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+mn-lt"/>
                <a:ea typeface="+mn-ea"/>
                <a:cs typeface="+mn-cs"/>
              </a:rPr>
              <a:t>(1863 - 1937)</a:t>
            </a:r>
          </a:p>
        </p:txBody>
      </p:sp>
      <p:pic>
        <p:nvPicPr>
          <p:cNvPr id="3074" name="Picture 2" descr="D:\Васенева\спорт\Baron_Pierre_de_Couberti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048"/>
          <a:stretch/>
        </p:blipFill>
        <p:spPr bwMode="auto">
          <a:xfrm>
            <a:off x="6475771" y="1427540"/>
            <a:ext cx="2367402" cy="3387824"/>
          </a:xfrm>
          <a:prstGeom prst="rect">
            <a:avLst/>
          </a:prstGeom>
          <a:ln w="88900" cap="sq" cmpd="thickThin">
            <a:solidFill>
              <a:schemeClr val="accent1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File:Centennial Olympic Park statue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199" r="10000" b="4880"/>
          <a:stretch/>
        </p:blipFill>
        <p:spPr bwMode="auto">
          <a:xfrm>
            <a:off x="0" y="-602"/>
            <a:ext cx="3419872" cy="51441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627784" y="4294679"/>
            <a:ext cx="3456384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b="1" dirty="0"/>
              <a:t>Памятник в честь столетия Олимпийских игр в Атланте (США)</a:t>
            </a:r>
          </a:p>
        </p:txBody>
      </p:sp>
      <p:sp>
        <p:nvSpPr>
          <p:cNvPr id="8" name="Заголовок 3"/>
          <p:cNvSpPr txBox="1">
            <a:spLocks/>
          </p:cNvSpPr>
          <p:nvPr/>
        </p:nvSpPr>
        <p:spPr>
          <a:xfrm>
            <a:off x="3400812" y="1203598"/>
            <a:ext cx="2968487" cy="25922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200" b="1" dirty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Инициатор организации современных Олим-пийских игр. </a:t>
            </a:r>
            <a:br>
              <a:rPr lang="ru-RU" sz="2200" b="1" dirty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b="1" dirty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Президент МОК (1896-1916, 1919-1925).</a:t>
            </a:r>
          </a:p>
        </p:txBody>
      </p:sp>
      <p:sp>
        <p:nvSpPr>
          <p:cNvPr id="2" name="Управляющая кнопка: далее 1">
            <a:hlinkClick r:id="" action="ppaction://hlinkshowjump?jump=nextslide" highlightClick="1"/>
          </p:cNvPr>
          <p:cNvSpPr/>
          <p:nvPr/>
        </p:nvSpPr>
        <p:spPr>
          <a:xfrm>
            <a:off x="8316416" y="190739"/>
            <a:ext cx="648072" cy="576064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2814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Pictures\Фоны для презентаций\поэзия\243863948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56879"/>
            <a:ext cx="5976664" cy="4447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5940152" y="1107384"/>
            <a:ext cx="2952328" cy="225645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В 1912 году</a:t>
            </a:r>
          </a:p>
          <a:p>
            <a:pPr marL="0" indent="0" algn="ctr">
              <a:buNone/>
            </a:pP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Пьер де Кубертен</a:t>
            </a:r>
          </a:p>
          <a:p>
            <a:pPr marL="0" indent="0" algn="ctr">
              <a:buNone/>
            </a:pP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написал знаменитую «Оду спорту», победившую в конкурсе искусств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899592" y="987574"/>
            <a:ext cx="4896544" cy="33944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b="1" i="1" dirty="0" smtClean="0">
                <a:latin typeface="Candara" panose="020E0502030303020204" pitchFamily="34" charset="0"/>
              </a:rPr>
              <a:t>«Ты </a:t>
            </a:r>
            <a:r>
              <a:rPr lang="ru-RU" sz="1800" b="1" i="1" dirty="0">
                <a:latin typeface="Candara" panose="020E0502030303020204" pitchFamily="34" charset="0"/>
              </a:rPr>
              <a:t>устанавливаешь хорошие, добрые, дружественные отношения между народами. </a:t>
            </a:r>
            <a:endParaRPr lang="ru-RU" sz="1800" b="1" i="1" dirty="0" smtClean="0">
              <a:latin typeface="Candara" panose="020E0502030303020204" pitchFamily="34" charset="0"/>
            </a:endParaRPr>
          </a:p>
          <a:p>
            <a:pPr marL="0" indent="0">
              <a:buNone/>
            </a:pPr>
            <a:r>
              <a:rPr lang="ru-RU" sz="1800" b="1" i="1" dirty="0" smtClean="0">
                <a:latin typeface="Candara" panose="020E0502030303020204" pitchFamily="34" charset="0"/>
              </a:rPr>
              <a:t>Ты </a:t>
            </a:r>
            <a:r>
              <a:rPr lang="ru-RU" sz="1800" b="1" i="1" dirty="0">
                <a:latin typeface="Candara" panose="020E0502030303020204" pitchFamily="34" charset="0"/>
              </a:rPr>
              <a:t>- согласие. Ты сближаешь людей, жаждущих единства. Ты учишь разноязыкую, </a:t>
            </a:r>
            <a:r>
              <a:rPr lang="ru-RU" sz="1800" b="1" i="1" dirty="0" err="1">
                <a:latin typeface="Candara" panose="020E0502030303020204" pitchFamily="34" charset="0"/>
              </a:rPr>
              <a:t>разноплеменную</a:t>
            </a:r>
            <a:r>
              <a:rPr lang="ru-RU" sz="1800" b="1" i="1" dirty="0">
                <a:latin typeface="Candara" panose="020E0502030303020204" pitchFamily="34" charset="0"/>
              </a:rPr>
              <a:t> молодежь уважать друг друга. </a:t>
            </a:r>
            <a:endParaRPr lang="ru-RU" sz="1800" b="1" i="1" dirty="0" smtClean="0">
              <a:latin typeface="Candara" panose="020E0502030303020204" pitchFamily="34" charset="0"/>
            </a:endParaRPr>
          </a:p>
          <a:p>
            <a:pPr marL="0" indent="0">
              <a:buNone/>
            </a:pPr>
            <a:r>
              <a:rPr lang="ru-RU" sz="1800" b="1" i="1" dirty="0" smtClean="0">
                <a:latin typeface="Candara" panose="020E0502030303020204" pitchFamily="34" charset="0"/>
              </a:rPr>
              <a:t>Ты </a:t>
            </a:r>
            <a:r>
              <a:rPr lang="ru-RU" sz="1800" b="1" i="1" dirty="0">
                <a:latin typeface="Candara" panose="020E0502030303020204" pitchFamily="34" charset="0"/>
              </a:rPr>
              <a:t>- источник благородного, мирного, дружеского соревнования. </a:t>
            </a:r>
            <a:endParaRPr lang="ru-RU" sz="1800" b="1" i="1" dirty="0" smtClean="0">
              <a:latin typeface="Candara" panose="020E0502030303020204" pitchFamily="34" charset="0"/>
            </a:endParaRPr>
          </a:p>
          <a:p>
            <a:pPr marL="0" indent="0">
              <a:buNone/>
            </a:pPr>
            <a:r>
              <a:rPr lang="ru-RU" sz="1800" b="1" i="1" dirty="0" smtClean="0">
                <a:latin typeface="Candara" panose="020E0502030303020204" pitchFamily="34" charset="0"/>
              </a:rPr>
              <a:t>Ты </a:t>
            </a:r>
            <a:r>
              <a:rPr lang="ru-RU" sz="1800" b="1" i="1" dirty="0">
                <a:latin typeface="Candara" panose="020E0502030303020204" pitchFamily="34" charset="0"/>
              </a:rPr>
              <a:t>собираешь молодость - наше будущее, нашу надежду - под свои мирные знамена. </a:t>
            </a:r>
            <a:endParaRPr lang="ru-RU" sz="1800" b="1" i="1" dirty="0" smtClean="0">
              <a:latin typeface="Candara" panose="020E0502030303020204" pitchFamily="34" charset="0"/>
            </a:endParaRPr>
          </a:p>
          <a:p>
            <a:pPr marL="0" indent="0">
              <a:buNone/>
            </a:pPr>
            <a:r>
              <a:rPr lang="ru-RU" sz="1800" b="1" i="1" dirty="0" smtClean="0">
                <a:latin typeface="Candara" panose="020E0502030303020204" pitchFamily="34" charset="0"/>
              </a:rPr>
              <a:t>О </a:t>
            </a:r>
            <a:r>
              <a:rPr lang="ru-RU" sz="1800" b="1" i="1" dirty="0">
                <a:latin typeface="Candara" panose="020E0502030303020204" pitchFamily="34" charset="0"/>
              </a:rPr>
              <a:t>спорт! Ты - мир</a:t>
            </a:r>
            <a:r>
              <a:rPr lang="ru-RU" sz="1800" b="1" i="1" dirty="0" smtClean="0">
                <a:latin typeface="Candara" panose="020E0502030303020204" pitchFamily="34" charset="0"/>
              </a:rPr>
              <a:t>!»</a:t>
            </a:r>
            <a:endParaRPr lang="ru-RU" sz="1800" b="1" i="1" dirty="0">
              <a:latin typeface="Candara" panose="020E0502030303020204" pitchFamily="34" charset="0"/>
            </a:endParaRPr>
          </a:p>
        </p:txBody>
      </p:sp>
      <p:sp>
        <p:nvSpPr>
          <p:cNvPr id="8" name="Заголовок 3"/>
          <p:cNvSpPr>
            <a:spLocks noGrp="1"/>
          </p:cNvSpPr>
          <p:nvPr>
            <p:ph type="title"/>
          </p:nvPr>
        </p:nvSpPr>
        <p:spPr>
          <a:xfrm>
            <a:off x="2195736" y="-41299"/>
            <a:ext cx="4342961" cy="698178"/>
          </a:xfrm>
        </p:spPr>
        <p:txBody>
          <a:bodyPr>
            <a:noAutofit/>
          </a:bodyPr>
          <a:lstStyle/>
          <a:p>
            <a:r>
              <a:rPr lang="ru-RU" sz="3200" b="1" i="1" dirty="0" smtClean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+mn-lt"/>
                <a:ea typeface="+mn-ea"/>
                <a:cs typeface="+mn-cs"/>
              </a:rPr>
              <a:t>«О спорт, ты – мир!»</a:t>
            </a:r>
            <a:endParaRPr lang="ru-RU" sz="2000" b="1" i="1" dirty="0">
              <a:ln w="10541" cmpd="sng">
                <a:noFill/>
                <a:prstDash val="solid"/>
              </a:ln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Управляющая кнопка: возврат 1">
            <a:hlinkClick r:id="rId3" action="ppaction://hlinksldjump" highlightClick="1"/>
          </p:cNvPr>
          <p:cNvSpPr/>
          <p:nvPr/>
        </p:nvSpPr>
        <p:spPr>
          <a:xfrm>
            <a:off x="8316416" y="4515966"/>
            <a:ext cx="648072" cy="504056"/>
          </a:xfrm>
          <a:prstGeom prst="actionButtonReturn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45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4480" y="1138900"/>
            <a:ext cx="3056430" cy="36650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51470"/>
            <a:ext cx="7859216" cy="857250"/>
          </a:xfrm>
        </p:spPr>
        <p:txBody>
          <a:bodyPr>
            <a:noAutofit/>
          </a:bodyPr>
          <a:lstStyle/>
          <a:p>
            <a:r>
              <a:rPr lang="ru-RU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Николай </a:t>
            </a:r>
            <a:r>
              <a:rPr lang="ru-RU" sz="27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Панин-</a:t>
            </a:r>
            <a:r>
              <a:rPr lang="ru-RU" sz="27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Коломенкин</a:t>
            </a:r>
            <a:r>
              <a:rPr lang="ru-RU" sz="27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(1872 - 1956)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79512" y="3606527"/>
            <a:ext cx="3312368" cy="13488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b="1" dirty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Первый олимпийский чемпион в истории России (Лондон, 1908).</a:t>
            </a:r>
          </a:p>
        </p:txBody>
      </p:sp>
      <p:pic>
        <p:nvPicPr>
          <p:cNvPr id="2052" name="Picture 4" descr="http://static.freepik.com/fotos-gratuit/esportiu-olimpic-de-patinatge-artistic-pictograma-imatges-predissenyades_413684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0304" y="2967538"/>
            <a:ext cx="936104" cy="2041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D:\Васенева\спорт\панин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4"/>
          <a:stretch/>
        </p:blipFill>
        <p:spPr bwMode="auto">
          <a:xfrm>
            <a:off x="395536" y="789320"/>
            <a:ext cx="2016224" cy="2806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Объект 3"/>
          <p:cNvSpPr txBox="1">
            <a:spLocks/>
          </p:cNvSpPr>
          <p:nvPr/>
        </p:nvSpPr>
        <p:spPr>
          <a:xfrm>
            <a:off x="2483768" y="1275606"/>
            <a:ext cx="3384376" cy="16122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ru-RU" sz="2200" b="1" dirty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Российский спортсмен,   5-кратный чемпион России по фигурному катанию на коньках.</a:t>
            </a:r>
          </a:p>
        </p:txBody>
      </p:sp>
      <p:sp>
        <p:nvSpPr>
          <p:cNvPr id="2" name="Управляющая кнопка: возврат 1">
            <a:hlinkClick r:id="rId5" action="ppaction://hlinksldjump" highlightClick="1"/>
          </p:cNvPr>
          <p:cNvSpPr/>
          <p:nvPr/>
        </p:nvSpPr>
        <p:spPr>
          <a:xfrm>
            <a:off x="8244408" y="123478"/>
            <a:ext cx="720080" cy="576064"/>
          </a:xfrm>
          <a:prstGeom prst="actionButtonReturn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509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5" name="Picture 5" descr="http://media.realitatea.ro/multimedia/image/201208/w728/larisa_latynina_005805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362"/>
            <a:ext cx="6103000" cy="51473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6300192" y="3435846"/>
            <a:ext cx="2380136" cy="93610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400" b="1" dirty="0"/>
              <a:t>Награждение Л. Латыниной орденом «За заслуги перед Отечеством» III степени. </a:t>
            </a:r>
            <a:r>
              <a:rPr lang="ru-RU" sz="1400" b="1" dirty="0" smtClean="0"/>
              <a:t>2010 год</a:t>
            </a:r>
            <a:endParaRPr lang="ru-RU" sz="1400" b="1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131590"/>
            <a:ext cx="3244232" cy="21661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979712" y="3196956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Выдающаяся советская гимнастка, девятикратная олимпийская чемпионка.  Обладательница </a:t>
            </a:r>
            <a:endParaRPr lang="ru-RU" sz="20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glow rad="2286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18 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олимпийских 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медалей</a:t>
            </a:r>
          </a:p>
          <a:p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(9 золотых, 5 серебряных и 4 бронзовых).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081767" y="123478"/>
            <a:ext cx="424603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</a:rPr>
              <a:t>Лариса </a:t>
            </a:r>
            <a:r>
              <a:rPr lang="ru-RU" sz="3200" b="1" dirty="0" smtClean="0">
                <a:ln w="10541" cmpd="sng">
                  <a:noFill/>
                  <a:prstDash val="solid"/>
                </a:ln>
                <a:solidFill>
                  <a:schemeClr val="bg1"/>
                </a:solidFill>
              </a:rPr>
              <a:t>Латынина</a:t>
            </a:r>
            <a:r>
              <a:rPr lang="ru-RU" dirty="0"/>
              <a:t> 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bg1"/>
                </a:solidFill>
              </a:rPr>
              <a:t>(1934 г.)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Управляющая кнопка: возврат 1">
            <a:hlinkClick r:id="rId4" action="ppaction://hlinksldjump" highlightClick="1"/>
          </p:cNvPr>
          <p:cNvSpPr/>
          <p:nvPr/>
        </p:nvSpPr>
        <p:spPr>
          <a:xfrm>
            <a:off x="8316416" y="150382"/>
            <a:ext cx="648072" cy="512767"/>
          </a:xfrm>
          <a:prstGeom prst="actionButtonReturn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3106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51670"/>
            <a:ext cx="4640128" cy="30442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75604" y="2816374"/>
            <a:ext cx="3766653" cy="2302051"/>
          </a:xfrm>
        </p:spPr>
        <p:txBody>
          <a:bodyPr>
            <a:noAutofit/>
          </a:bodyPr>
          <a:lstStyle/>
          <a:p>
            <a:pPr algn="l"/>
            <a:r>
              <a:rPr lang="ru-RU" sz="2200" b="1" dirty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Единственный в истории спорта 18-кратный олимпийский чемпион.</a:t>
            </a:r>
            <a:br>
              <a:rPr lang="ru-RU" sz="2200" b="1" dirty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b="1" dirty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Абсолютный рекордсмен по количеству медалей (22) в истории Олимпийских игр.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024" y="1491630"/>
            <a:ext cx="4727848" cy="35261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195736" y="100776"/>
            <a:ext cx="4411466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+mn-lt"/>
                <a:ea typeface="+mn-ea"/>
                <a:cs typeface="+mn-cs"/>
              </a:rPr>
              <a:t>Майкл </a:t>
            </a:r>
            <a:r>
              <a:rPr lang="ru-RU" sz="3200" b="1" dirty="0" smtClean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+mn-lt"/>
                <a:ea typeface="+mn-ea"/>
                <a:cs typeface="+mn-cs"/>
              </a:rPr>
              <a:t>Фелпс (</a:t>
            </a:r>
            <a:r>
              <a:rPr lang="ru-RU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+mn-lt"/>
                <a:ea typeface="+mn-ea"/>
                <a:cs typeface="+mn-cs"/>
              </a:rPr>
              <a:t>р. 1985</a:t>
            </a:r>
            <a:r>
              <a:rPr lang="ru-RU" sz="3200" b="1" dirty="0" smtClean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+mn-lt"/>
                <a:ea typeface="+mn-ea"/>
                <a:cs typeface="+mn-cs"/>
              </a:rPr>
              <a:t>) 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американский 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пловец</a:t>
            </a:r>
            <a:r>
              <a:rPr lang="ru-RU" sz="2400" dirty="0" smtClean="0"/>
              <a:t> </a:t>
            </a:r>
            <a:endParaRPr lang="ru-RU" sz="2400" dirty="0"/>
          </a:p>
        </p:txBody>
      </p:sp>
      <p:pic>
        <p:nvPicPr>
          <p:cNvPr id="9221" name="Picture 5" descr="http://board.lutsk.ua/uploads/av-5377.jpg?_r=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92" y="90021"/>
            <a:ext cx="1291049" cy="129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3" name="Picture 7" descr="http://www.sportoboz.ru/uploads/posts/foto/oi2008/115_6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38" b="15366"/>
          <a:stretch/>
        </p:blipFill>
        <p:spPr bwMode="auto">
          <a:xfrm>
            <a:off x="4653100" y="843558"/>
            <a:ext cx="4687163" cy="2152836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Управляющая кнопка: возврат 2">
            <a:hlinkClick r:id="rId6" action="ppaction://hlinksldjump" highlightClick="1"/>
          </p:cNvPr>
          <p:cNvSpPr/>
          <p:nvPr/>
        </p:nvSpPr>
        <p:spPr>
          <a:xfrm>
            <a:off x="8244408" y="163444"/>
            <a:ext cx="720080" cy="572102"/>
          </a:xfrm>
          <a:prstGeom prst="actionButtonReturn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7546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13"/>
          <a:stretch/>
        </p:blipFill>
        <p:spPr bwMode="auto">
          <a:xfrm>
            <a:off x="502237" y="1412828"/>
            <a:ext cx="4896544" cy="35493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4" r="5804"/>
          <a:stretch/>
        </p:blipFill>
        <p:spPr bwMode="auto">
          <a:xfrm>
            <a:off x="5867618" y="1393854"/>
            <a:ext cx="2776931" cy="35872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http://www.examiner.com/images/blog/EXID17191/images/Olympic_Equestrian_Pictogram_-_wiki_public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793"/>
            <a:ext cx="1403648" cy="1403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63688" y="-9794"/>
            <a:ext cx="5331856" cy="1252285"/>
          </a:xfrm>
        </p:spPr>
        <p:txBody>
          <a:bodyPr>
            <a:noAutofit/>
          </a:bodyPr>
          <a:lstStyle/>
          <a:p>
            <a:r>
              <a:rPr lang="ru-RU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+mn-lt"/>
                <a:ea typeface="+mn-ea"/>
                <a:cs typeface="+mn-cs"/>
              </a:rPr>
              <a:t>Канадец Иан Миллар – </a:t>
            </a:r>
            <a:r>
              <a:rPr lang="ru-RU" sz="20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+mn-lt"/>
                <a:ea typeface="+mn-ea"/>
                <a:cs typeface="+mn-cs"/>
              </a:rPr>
              <a:t>единственный, кто принимал участие в десяти Олимпийских играх</a:t>
            </a:r>
          </a:p>
        </p:txBody>
      </p:sp>
      <p:sp>
        <p:nvSpPr>
          <p:cNvPr id="2" name="Управляющая кнопка: далее 1">
            <a:hlinkClick r:id="" action="ppaction://hlinkshowjump?jump=nextslide" highlightClick="1"/>
          </p:cNvPr>
          <p:cNvSpPr/>
          <p:nvPr/>
        </p:nvSpPr>
        <p:spPr>
          <a:xfrm>
            <a:off x="8298534" y="115967"/>
            <a:ext cx="720080" cy="576064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582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696475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Символы олимпийского движения</a:t>
            </a: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067944" y="1127534"/>
            <a:ext cx="4680520" cy="72008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6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Citius</a:t>
            </a:r>
            <a:r>
              <a:rPr lang="ru-RU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, Altius, </a:t>
            </a:r>
            <a:r>
              <a:rPr lang="ru-RU" sz="36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Fortius</a:t>
            </a:r>
            <a:endParaRPr lang="ru-RU" sz="3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Объект 5"/>
          <p:cNvSpPr txBox="1">
            <a:spLocks/>
          </p:cNvSpPr>
          <p:nvPr/>
        </p:nvSpPr>
        <p:spPr>
          <a:xfrm>
            <a:off x="4605208" y="912056"/>
            <a:ext cx="3888432" cy="10801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Быстрее, выше, сильнее</a:t>
            </a:r>
            <a:endParaRPr lang="ru-RU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7" name="Picture 4" descr="D:\Васенева\спорт\Olympic_ring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671" y="912056"/>
            <a:ext cx="3750257" cy="181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abhazyam.com/files/news/thumb/cc548ed9a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04" b="6237"/>
          <a:stretch/>
        </p:blipFill>
        <p:spPr bwMode="auto">
          <a:xfrm>
            <a:off x="4603030" y="2355726"/>
            <a:ext cx="3710211" cy="24876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img.videla.ru/singapur/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6874" y="2319722"/>
            <a:ext cx="3926766" cy="25596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554039" y="2727742"/>
            <a:ext cx="3766653" cy="2302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200" b="1" dirty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Голубой цвет – Европа, чёрный – Африка, </a:t>
            </a:r>
            <a:endParaRPr lang="ru-RU" sz="2200" b="1" dirty="0" smtClean="0">
              <a:solidFill>
                <a:schemeClr val="tx2"/>
              </a:solidFill>
              <a:effectLst>
                <a:glow rad="2286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ru-RU" sz="2200" b="1" dirty="0" smtClean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красный </a:t>
            </a:r>
            <a:r>
              <a:rPr lang="ru-RU" sz="2200" b="1" dirty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Америка, </a:t>
            </a:r>
            <a:endParaRPr lang="ru-RU" sz="2200" b="1" dirty="0" smtClean="0">
              <a:solidFill>
                <a:schemeClr val="tx2"/>
              </a:solidFill>
              <a:effectLst>
                <a:glow rad="2286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ru-RU" sz="2200" b="1" dirty="0" smtClean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жёлтый </a:t>
            </a:r>
            <a:r>
              <a:rPr lang="ru-RU" sz="2200" b="1" dirty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Азия, </a:t>
            </a:r>
            <a:endParaRPr lang="ru-RU" sz="2200" b="1" dirty="0" smtClean="0">
              <a:solidFill>
                <a:schemeClr val="tx2"/>
              </a:solidFill>
              <a:effectLst>
                <a:glow rad="2286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ru-RU" sz="2200" b="1" dirty="0" smtClean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зелёный </a:t>
            </a:r>
            <a:r>
              <a:rPr lang="ru-RU" sz="2200" b="1" dirty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Австралия.</a:t>
            </a: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8388424" y="123478"/>
            <a:ext cx="648072" cy="576064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4839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10" presetClass="exit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9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4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5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7218"/>
            <a:ext cx="8229600" cy="77876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Российский Олимпийский комитет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139952" y="915566"/>
            <a:ext cx="4680520" cy="16561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b="1" dirty="0">
                <a:solidFill>
                  <a:schemeClr val="tx2">
                    <a:lumMod val="50000"/>
                  </a:schemeClr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Создан в 1911 г., воссоздан в 1991 г. (в 1951—1991 гг. </a:t>
            </a:r>
            <a:r>
              <a:rPr lang="ru-RU" sz="2200" b="1" dirty="0" smtClean="0">
                <a:solidFill>
                  <a:schemeClr val="tx2">
                    <a:lumMod val="50000"/>
                  </a:schemeClr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функционировал НОК </a:t>
            </a:r>
            <a:r>
              <a:rPr lang="ru-RU" sz="2200" b="1" dirty="0">
                <a:solidFill>
                  <a:schemeClr val="tx2">
                    <a:lumMod val="50000"/>
                  </a:schemeClr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СССР).</a:t>
            </a:r>
          </a:p>
          <a:p>
            <a:pPr marL="0" indent="0">
              <a:buNone/>
            </a:pPr>
            <a:r>
              <a:rPr lang="ru-RU" sz="2200" b="1" dirty="0">
                <a:solidFill>
                  <a:schemeClr val="tx2">
                    <a:lumMod val="50000"/>
                  </a:schemeClr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Президент – А.Д. Жуков (с 2010 г.)</a:t>
            </a:r>
          </a:p>
        </p:txBody>
      </p:sp>
      <p:pic>
        <p:nvPicPr>
          <p:cNvPr id="11268" name="Picture 4" descr="http://www.vesti.ru/p/b_45063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169"/>
          <a:stretch/>
        </p:blipFill>
        <p:spPr bwMode="auto">
          <a:xfrm>
            <a:off x="5004048" y="2715766"/>
            <a:ext cx="2755668" cy="2156648"/>
          </a:xfrm>
          <a:prstGeom prst="rect">
            <a:avLst/>
          </a:prstGeom>
          <a:noFill/>
          <a:ln w="381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img3.proshkolu.ru/content/media/pic/std/2000000/1317000/1316947-045f7db61c07035c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808" y="915566"/>
            <a:ext cx="2223047" cy="39423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8316416" y="4515966"/>
            <a:ext cx="648072" cy="504056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2453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://www.chilloutpoint.com/images/2009/12/olimpic-torch-path/olimpic-torch-path-0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18" r="22053" b="6103"/>
          <a:stretch/>
        </p:blipFill>
        <p:spPr bwMode="auto">
          <a:xfrm>
            <a:off x="209597" y="1192331"/>
            <a:ext cx="3798295" cy="29459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47664" y="1"/>
            <a:ext cx="6120680" cy="55552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Олимпийский огонь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7975" y="627534"/>
            <a:ext cx="8592889" cy="504056"/>
          </a:xfrm>
        </p:spPr>
        <p:txBody>
          <a:bodyPr/>
          <a:lstStyle/>
          <a:p>
            <a:pPr marL="0" indent="0">
              <a:buNone/>
            </a:pPr>
            <a:r>
              <a:rPr lang="ru-RU" sz="2200" b="1" dirty="0" smtClean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Впервые</a:t>
            </a:r>
            <a:r>
              <a:rPr lang="ru-RU" sz="2200" b="1" dirty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 б</a:t>
            </a:r>
            <a:r>
              <a:rPr lang="ru-RU" sz="2200" b="1" dirty="0" smtClean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ыл зажжен на IX летних Играх в Амстердаме в 1928 </a:t>
            </a:r>
            <a:r>
              <a:rPr lang="ru-RU" sz="2200" b="1" dirty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году</a:t>
            </a:r>
            <a:r>
              <a:rPr lang="ru-RU" sz="2000" b="1" dirty="0" smtClean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.</a:t>
            </a:r>
            <a:endParaRPr lang="ru-RU" sz="2000" b="1" dirty="0">
              <a:solidFill>
                <a:schemeClr val="tx2"/>
              </a:solidFill>
              <a:effectLst>
                <a:glow rad="2286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 descr="http://i.telegraph.co.uk/multimedia/archive/01898/torch-relay_1898417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192331"/>
            <a:ext cx="4707370" cy="29459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Объект 2"/>
          <p:cNvSpPr txBox="1">
            <a:spLocks/>
          </p:cNvSpPr>
          <p:nvPr/>
        </p:nvSpPr>
        <p:spPr>
          <a:xfrm>
            <a:off x="179512" y="4281920"/>
            <a:ext cx="8592889" cy="7622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200" b="1" dirty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Первая эстафета Олимпийского огня из Олимпии </a:t>
            </a:r>
            <a:r>
              <a:rPr lang="ru-RU" sz="2200" b="1" dirty="0" smtClean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была проведена </a:t>
            </a:r>
            <a:r>
              <a:rPr lang="ru-RU" sz="2200" b="1" dirty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на XI летних Олимпийских играх в Берлине </a:t>
            </a:r>
            <a:r>
              <a:rPr lang="ru-RU" sz="2200" b="1" dirty="0" smtClean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в </a:t>
            </a:r>
            <a:r>
              <a:rPr lang="ru-RU" sz="2200" b="1" dirty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1936 году. </a:t>
            </a:r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305982" y="123478"/>
            <a:ext cx="648072" cy="467196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6955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ая прямоугольная выноска 4"/>
          <p:cNvSpPr/>
          <p:nvPr/>
        </p:nvSpPr>
        <p:spPr>
          <a:xfrm>
            <a:off x="4716016" y="1600439"/>
            <a:ext cx="4056384" cy="3001466"/>
          </a:xfrm>
          <a:prstGeom prst="wedgeRoundRectCallout">
            <a:avLst>
              <a:gd name="adj1" fmla="val -61880"/>
              <a:gd name="adj2" fmla="val 2042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AutoShape 2" descr="http://www.chilloutpoint.com/images/2009/12/olimpic-torch-path/olimpic-torch-path-0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11659" y="51470"/>
            <a:ext cx="6120680" cy="55552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Олимпийская клятва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5554" y="699542"/>
            <a:ext cx="8592889" cy="50405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200" b="1" dirty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Впервые </a:t>
            </a:r>
            <a:r>
              <a:rPr lang="ru-RU" sz="2200" b="1" dirty="0" smtClean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была </a:t>
            </a:r>
            <a:r>
              <a:rPr lang="ru-RU" sz="2200" b="1" dirty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произнесена на Олимпийских играх 1920 года. </a:t>
            </a: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4944008" y="1635646"/>
            <a:ext cx="3600400" cy="31013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000" b="1" i="1" dirty="0">
                <a:solidFill>
                  <a:schemeClr val="bg1"/>
                </a:solidFill>
                <a:latin typeface="Candara" panose="020E0502030303020204" pitchFamily="34" charset="0"/>
              </a:rPr>
              <a:t>«От имени всех спортсменов я обещаю, что мы будем участвовать в этих Олимпийских играх, уважая и соблюдая правила, по которым они проводятся, в истинно спортивном духе, во славу спорта и во имя чести своих команд»</a:t>
            </a:r>
          </a:p>
        </p:txBody>
      </p:sp>
      <p:pic>
        <p:nvPicPr>
          <p:cNvPr id="4100" name="Picture 4" descr="http://www.olympic-history.ru/images/winter_games/foto/1976/1976W_Werner_Delle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42" r="3150" b="3437"/>
          <a:stretch/>
        </p:blipFill>
        <p:spPr bwMode="auto">
          <a:xfrm>
            <a:off x="670979" y="1932743"/>
            <a:ext cx="3416502" cy="20209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://ru.convdocs.org/pars_docs/refs/47/46839/46839_html_m1889548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141" y="1754288"/>
            <a:ext cx="3535340" cy="26568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316416" y="160338"/>
            <a:ext cx="648072" cy="539204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3614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://www.chilloutpoint.com/images/2009/12/olimpic-torch-path/olimpic-torch-path-0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155115" y="160338"/>
            <a:ext cx="6120680" cy="55552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Олимпийские награды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4986989" y="3941793"/>
            <a:ext cx="4018493" cy="10417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000" b="1" dirty="0">
                <a:solidFill>
                  <a:schemeClr val="tx2"/>
                </a:solidFill>
                <a:effectLst>
                  <a:glow rad="2286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Олимпийским орденом награждают за особые заслуги перед олимпийским движением.</a:t>
            </a:r>
          </a:p>
        </p:txBody>
      </p:sp>
      <p:pic>
        <p:nvPicPr>
          <p:cNvPr id="5126" name="Picture 6" descr="http://www.reportageonline.com/images/09/romei_konrads/konrad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5" b="24781"/>
          <a:stretch/>
        </p:blipFill>
        <p:spPr bwMode="auto">
          <a:xfrm>
            <a:off x="985939" y="1563638"/>
            <a:ext cx="3188385" cy="19190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www.olymps.ru/wp-content/gallery/olimpijskie-chempiony-2012-goda/gold-1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3" b="2713"/>
          <a:stretch/>
        </p:blipFill>
        <p:spPr bwMode="auto">
          <a:xfrm>
            <a:off x="985939" y="1491630"/>
            <a:ext cx="3229516" cy="23293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://www.ctv.by/sites/default/files/chercashina%202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268" y="1480495"/>
            <a:ext cx="3281730" cy="2461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http://isport.ua/i/news/86598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3" r="4932"/>
          <a:stretch/>
        </p:blipFill>
        <p:spPr bwMode="auto">
          <a:xfrm>
            <a:off x="891055" y="1480495"/>
            <a:ext cx="3492791" cy="25219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http://www.sportoboz.ru/uploads/fotos/img/50702edf9cb97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3" t="100" r="573" b="9242"/>
          <a:stretch/>
        </p:blipFill>
        <p:spPr bwMode="auto">
          <a:xfrm>
            <a:off x="539614" y="1429312"/>
            <a:ext cx="4195671" cy="25731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262226"/>
            <a:ext cx="4362728" cy="29584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4" name="Picture 14" descr="http://cs10224.vkontakte.ru/u8868781/104710400/x_9d91a07b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518" y="1219741"/>
            <a:ext cx="4560441" cy="30352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7" name="Picture 17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71" t="18768" r="8201"/>
          <a:stretch/>
        </p:blipFill>
        <p:spPr bwMode="auto">
          <a:xfrm>
            <a:off x="5224877" y="1563638"/>
            <a:ext cx="1900753" cy="206826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9" name="Picture 19" descr="http://upload.wikimedia.org/wikipedia/commons/e/eb/Olympic_silver_medal.gif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37"/>
          <a:stretch/>
        </p:blipFill>
        <p:spPr bwMode="auto">
          <a:xfrm>
            <a:off x="6996236" y="1354379"/>
            <a:ext cx="1668172" cy="24612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8388424" y="160338"/>
            <a:ext cx="602230" cy="504056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4088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694" y="-18789"/>
            <a:ext cx="8229600" cy="646323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Открытие и закрытие Олимпийских игр</a:t>
            </a:r>
          </a:p>
        </p:txBody>
      </p:sp>
      <p:pic>
        <p:nvPicPr>
          <p:cNvPr id="1026" name="Picture 2" descr="http://www.pecanpiegazette.com/wp-content/uploads/2008/08/screen-capture-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972" y="699542"/>
            <a:ext cx="3325939" cy="2183825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8" name="Picture 4" descr="http://img.pixs.ru/storage/8/5/0/_5442800_88685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77" b="2782"/>
          <a:stretch/>
        </p:blipFill>
        <p:spPr bwMode="auto">
          <a:xfrm>
            <a:off x="4644008" y="728521"/>
            <a:ext cx="3166372" cy="216024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50"/>
          <a:stretch/>
        </p:blipFill>
        <p:spPr bwMode="auto">
          <a:xfrm>
            <a:off x="5148064" y="2726024"/>
            <a:ext cx="3334020" cy="2258934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1" y="2726024"/>
            <a:ext cx="3391010" cy="2258934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8388424" y="123478"/>
            <a:ext cx="576064" cy="504056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4105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0"/>
                            </p:stCondLst>
                            <p:childTnLst>
                              <p:par>
                                <p:cTn id="13" presetID="6" presetClass="entr" presetSubtype="3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7" presetID="6" presetClass="entr" presetSubtype="3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http://s019.radikal.ru/i622/1301/0e/44d93b0d4d7c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470"/>
          <a:stretch/>
        </p:blipFill>
        <p:spPr bwMode="auto">
          <a:xfrm>
            <a:off x="6563038" y="122754"/>
            <a:ext cx="2231787" cy="283500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8" name="Picture 10" descr="http://img.beta.rian.ru/images/20973/29/209732978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028"/>
          <a:stretch/>
        </p:blipFill>
        <p:spPr bwMode="auto">
          <a:xfrm>
            <a:off x="4473014" y="3074139"/>
            <a:ext cx="3205917" cy="1972265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60" name="Picture 12" descr="http://info.tatcenter.ru/images/article/Sport-2/348a3991b73904906e00df00de7a1a17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07"/>
          <a:stretch/>
        </p:blipFill>
        <p:spPr bwMode="auto">
          <a:xfrm>
            <a:off x="1546103" y="3074139"/>
            <a:ext cx="2229809" cy="1972265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65" name="Picture 17" descr="D:\Васенева\спорт\Пахалина Юлия Владимировна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264" t="15089" r="10609"/>
          <a:stretch/>
        </p:blipFill>
        <p:spPr bwMode="auto">
          <a:xfrm>
            <a:off x="323528" y="122754"/>
            <a:ext cx="2031471" cy="283500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7" t="22059" r="5476" b="31468"/>
          <a:stretch/>
        </p:blipFill>
        <p:spPr>
          <a:xfrm>
            <a:off x="1546103" y="2095663"/>
            <a:ext cx="6120680" cy="873457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4" name="Picture 2" descr="D:\Васенева\спорт\сочи.jp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5996" b="15071"/>
          <a:stretch/>
        </p:blipFill>
        <p:spPr bwMode="auto">
          <a:xfrm>
            <a:off x="2698648" y="142654"/>
            <a:ext cx="3482069" cy="180019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Управляющая кнопка: далее 1">
            <a:hlinkClick r:id="" action="ppaction://hlinkshowjump?jump=nextslide" highlightClick="1"/>
          </p:cNvPr>
          <p:cNvSpPr/>
          <p:nvPr/>
        </p:nvSpPr>
        <p:spPr>
          <a:xfrm>
            <a:off x="8460432" y="4587974"/>
            <a:ext cx="576064" cy="458430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0069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7931224" cy="421555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Использованные источники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u="sng" dirty="0" smtClean="0">
                <a:solidFill>
                  <a:schemeClr val="bg1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hlinkClick r:id="rId2"/>
              </a:rPr>
              <a:t>sochi2014.com</a:t>
            </a:r>
            <a:endParaRPr lang="ru-RU" sz="2000" u="sng" dirty="0" smtClean="0">
              <a:solidFill>
                <a:schemeClr val="bg1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hlinkClick r:id="rId3"/>
              </a:rPr>
              <a:t>ru.wikipedia.org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  <a:t>›</a:t>
            </a:r>
            <a:r>
              <a:rPr lang="en-US" sz="2000" u="sng" dirty="0" smtClean="0">
                <a:solidFill>
                  <a:schemeClr val="bg1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hlinkClick r:id="rId4"/>
              </a:rPr>
              <a:t>wiki/</a:t>
            </a:r>
            <a:r>
              <a:rPr lang="ru-RU" sz="2000" u="sng" dirty="0" smtClean="0">
                <a:solidFill>
                  <a:schemeClr val="bg1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hlinkClick r:id="rId4"/>
              </a:rPr>
              <a:t>Олимпийские игры</a:t>
            </a:r>
            <a:endParaRPr lang="ru-RU" sz="2000" u="sng" dirty="0" smtClean="0">
              <a:solidFill>
                <a:schemeClr val="bg1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</a:endParaRPr>
          </a:p>
          <a:p>
            <a:pPr marL="0" indent="0">
              <a:buNone/>
            </a:pPr>
            <a:r>
              <a:rPr lang="en-US" sz="2000" u="sng" dirty="0">
                <a:solidFill>
                  <a:schemeClr val="bg1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hlinkClick r:id="rId5"/>
              </a:rPr>
              <a:t>olymps.ru</a:t>
            </a:r>
            <a:endParaRPr lang="ru-RU" sz="2000" u="sng" dirty="0" smtClean="0">
              <a:solidFill>
                <a:schemeClr val="bg1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hlinkClick r:id="rId6"/>
            </a:endParaRPr>
          </a:p>
          <a:p>
            <a:pPr marL="0" indent="0">
              <a:buNone/>
            </a:pPr>
            <a:r>
              <a:rPr lang="en-US" sz="2000" u="sng" dirty="0" smtClean="0">
                <a:solidFill>
                  <a:schemeClr val="bg1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hlinkClick r:id="rId6"/>
              </a:rPr>
              <a:t>olympiady.ru</a:t>
            </a:r>
            <a:endParaRPr lang="ru-RU" sz="2000" dirty="0" smtClean="0">
              <a:solidFill>
                <a:schemeClr val="bg1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hlinkClick r:id="rId7"/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hlinkClick r:id="rId7"/>
              </a:rPr>
              <a:t>olimp-history.ru</a:t>
            </a:r>
            <a:endParaRPr lang="ru-RU" sz="2000" dirty="0" smtClean="0">
              <a:solidFill>
                <a:schemeClr val="bg1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hlinkClick r:id="rId8"/>
              </a:rPr>
              <a:t>olimp-cdt.narod.ru</a:t>
            </a:r>
            <a:endParaRPr lang="ru-RU" sz="2000" dirty="0" smtClean="0">
              <a:solidFill>
                <a:schemeClr val="bg1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hlinkClick r:id="rId9"/>
              </a:rPr>
              <a:t>alldayplus.ru/society/sport/389-istoriya-pervyx-olimpijskix-igr-sovremennosti-1896-god.html</a:t>
            </a:r>
            <a:endParaRPr lang="ru-RU" sz="2000" dirty="0" smtClean="0">
              <a:solidFill>
                <a:schemeClr val="bg1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74846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1610</TotalTime>
  <Words>557</Words>
  <Application>Microsoft Office PowerPoint</Application>
  <PresentationFormat>Экран (16:9)</PresentationFormat>
  <Paragraphs>121</Paragraphs>
  <Slides>29</Slides>
  <Notes>2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Посвящается XXII зимним Олимпийским играм</vt:lpstr>
      <vt:lpstr>Навигация по презентации</vt:lpstr>
      <vt:lpstr>Презентация PowerPoint</vt:lpstr>
      <vt:lpstr>776 г. до н.э.  Первые достоверно известные античные Олимпийские игры</vt:lpstr>
      <vt:lpstr>Члены МОК (слева направо):   Доктор Виллибильд Гебхардт (Германия)  Барон Пьер де Кубертен (Франция)  Советник Иржи Гут-Ярковский (Чехия)  Деметриус Викелас (Греция)  Ференц Кемени (Венгрия)  Генерал А. Бутовский (Россия)  Генерал Виктор Бальк (Швеция)   Афины, 10 апреля 1896 г.</vt:lpstr>
      <vt:lpstr>1896.  Первые Олимпийские игры современности. Афины (Греция) </vt:lpstr>
      <vt:lpstr>1924 I зимние Олимпийские игры. Шамони (Франция) </vt:lpstr>
      <vt:lpstr>Презентация PowerPoint</vt:lpstr>
      <vt:lpstr>1940, 1944 Из-за Второй мировой войны Олимпийские игры не проводились</vt:lpstr>
      <vt:lpstr>«Spirit in Motion» («Дух в движении»)</vt:lpstr>
      <vt:lpstr>1980  Игры XXII Олимпиады. Москва (СССР) </vt:lpstr>
      <vt:lpstr>Эстафету принимает Сочи</vt:lpstr>
      <vt:lpstr>Презентация PowerPoint</vt:lpstr>
      <vt:lpstr> Талисманы зимних Олимпийских и Паралимпийских игр 2014 </vt:lpstr>
      <vt:lpstr>5 Олимпийских имён</vt:lpstr>
      <vt:lpstr>Пьер де Кубертен  (1863 - 1937)</vt:lpstr>
      <vt:lpstr>«О спорт, ты – мир!»</vt:lpstr>
      <vt:lpstr>Николай Панин-Коломенкин  (1872 - 1956)</vt:lpstr>
      <vt:lpstr>Презентация PowerPoint</vt:lpstr>
      <vt:lpstr>Единственный в истории спорта 18-кратный олимпийский чемпион. Абсолютный рекордсмен по количеству медалей (22) в истории Олимпийских игр.</vt:lpstr>
      <vt:lpstr>Канадец Иан Миллар – единственный, кто принимал участие в десяти Олимпийских играх</vt:lpstr>
      <vt:lpstr>Символы олимпийского движения</vt:lpstr>
      <vt:lpstr>Российский Олимпийский комитет</vt:lpstr>
      <vt:lpstr>Олимпийский огонь</vt:lpstr>
      <vt:lpstr>Олимпийская клятва</vt:lpstr>
      <vt:lpstr>Олимпийские награды</vt:lpstr>
      <vt:lpstr>Открытие и закрытие Олимпийских игр</vt:lpstr>
      <vt:lpstr>Презентация PowerPoint</vt:lpstr>
      <vt:lpstr>Использованные источники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Эстафету принимает Сочи</dc:title>
  <dc:creator>user</dc:creator>
  <cp:lastModifiedBy>user</cp:lastModifiedBy>
  <cp:revision>240</cp:revision>
  <dcterms:created xsi:type="dcterms:W3CDTF">2013-09-16T07:25:15Z</dcterms:created>
  <dcterms:modified xsi:type="dcterms:W3CDTF">2014-01-30T13:16:21Z</dcterms:modified>
</cp:coreProperties>
</file>